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293" r:id="rId4"/>
    <p:sldId id="301" r:id="rId5"/>
    <p:sldId id="310" r:id="rId6"/>
    <p:sldId id="296" r:id="rId7"/>
    <p:sldId id="297" r:id="rId8"/>
    <p:sldId id="298" r:id="rId9"/>
    <p:sldId id="299" r:id="rId10"/>
    <p:sldId id="300" r:id="rId11"/>
    <p:sldId id="308" r:id="rId12"/>
    <p:sldId id="291" r:id="rId13"/>
    <p:sldId id="262" r:id="rId14"/>
    <p:sldId id="263" r:id="rId15"/>
    <p:sldId id="271" r:id="rId16"/>
    <p:sldId id="303" r:id="rId17"/>
    <p:sldId id="304" r:id="rId18"/>
    <p:sldId id="305" r:id="rId19"/>
    <p:sldId id="306" r:id="rId20"/>
    <p:sldId id="307" r:id="rId21"/>
    <p:sldId id="30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C554A-ED85-40B3-8DD2-FC5E9E91C1B4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FE8F432-C734-4FD7-AF02-7F11CCC6A381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V</a:t>
          </a:r>
          <a:r>
            <a:rPr lang="ru-RU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800" b="1" dirty="0" err="1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Внеучебный</a:t>
          </a:r>
          <a:endParaRPr lang="ru-RU" sz="1800" b="1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E7A704-FF1A-46BF-A521-4397EA17B50B}" type="parTrans" cxnId="{D36016C5-1F72-417F-A60D-6C2A86DAD79E}">
      <dgm:prSet/>
      <dgm:spPr/>
      <dgm:t>
        <a:bodyPr/>
        <a:lstStyle/>
        <a:p>
          <a:endParaRPr lang="ru-RU"/>
        </a:p>
      </dgm:t>
    </dgm:pt>
    <dgm:pt modelId="{1B9DA98D-C7C3-4EAE-8E86-7E6F9A4B5F5F}" type="sibTrans" cxnId="{D36016C5-1F72-417F-A60D-6C2A86DAD79E}">
      <dgm:prSet/>
      <dgm:spPr/>
      <dgm:t>
        <a:bodyPr/>
        <a:lstStyle/>
        <a:p>
          <a:endParaRPr lang="ru-RU"/>
        </a:p>
      </dgm:t>
    </dgm:pt>
    <dgm:pt modelId="{95F32C05-A767-4A9D-98D1-3D1DEF303EE7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 системой  </a:t>
          </a:r>
          <a:r>
            <a:rPr lang="ru-RU" sz="2000" b="1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воспита</a:t>
          </a:r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-тельной работы </a:t>
          </a:r>
          <a:endParaRPr lang="ru-RU" sz="2000" b="1" dirty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C94DD0-07F1-4E5B-BFCB-93B86FC6F618}" type="parTrans" cxnId="{0BDE3157-7438-4943-AD45-5F808D006348}">
      <dgm:prSet/>
      <dgm:spPr/>
      <dgm:t>
        <a:bodyPr/>
        <a:lstStyle/>
        <a:p>
          <a:endParaRPr lang="ru-RU"/>
        </a:p>
      </dgm:t>
    </dgm:pt>
    <dgm:pt modelId="{0E7C3B7B-9009-43C4-B516-816D95227A76}" type="sibTrans" cxnId="{0BDE3157-7438-4943-AD45-5F808D006348}">
      <dgm:prSet/>
      <dgm:spPr/>
      <dgm:t>
        <a:bodyPr/>
        <a:lstStyle/>
        <a:p>
          <a:endParaRPr lang="ru-RU"/>
        </a:p>
      </dgm:t>
    </dgm:pt>
    <dgm:pt modelId="{D9328524-D95D-46D9-ABE2-734F6A1B811D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IV</a:t>
          </a:r>
          <a:r>
            <a:rPr lang="ru-RU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Внеурочный</a:t>
          </a:r>
          <a:endParaRPr lang="ru-RU" sz="1800" b="1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CE3AB40-9B94-4D76-961A-DA1490A48962}" type="parTrans" cxnId="{997F72AA-8C68-4898-8D72-E9DA1F5EF2D7}">
      <dgm:prSet/>
      <dgm:spPr/>
      <dgm:t>
        <a:bodyPr/>
        <a:lstStyle/>
        <a:p>
          <a:endParaRPr lang="ru-RU"/>
        </a:p>
      </dgm:t>
    </dgm:pt>
    <dgm:pt modelId="{245A7428-40A7-4CF5-99E9-D8BC88675597}" type="sibTrans" cxnId="{997F72AA-8C68-4898-8D72-E9DA1F5EF2D7}">
      <dgm:prSet/>
      <dgm:spPr/>
      <dgm:t>
        <a:bodyPr/>
        <a:lstStyle/>
        <a:p>
          <a:endParaRPr lang="ru-RU"/>
        </a:p>
      </dgm:t>
    </dgm:pt>
    <dgm:pt modelId="{E62BD344-E7A2-4AB2-9C45-8634DEF815E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 мероприятиями </a:t>
          </a:r>
          <a:r>
            <a:rPr lang="ru-RU" sz="2000" b="1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внеуроч</a:t>
          </a:r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-ной деятель-</a:t>
          </a:r>
          <a:r>
            <a:rPr lang="ru-RU" sz="2000" b="1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ности</a:t>
          </a:r>
          <a:endParaRPr lang="ru-RU" sz="2000" b="1" dirty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507D60-FAEA-4265-A504-01E1370C2F2F}" type="parTrans" cxnId="{E1C8445C-C3F6-4863-A699-E3EDDCA96E86}">
      <dgm:prSet/>
      <dgm:spPr/>
      <dgm:t>
        <a:bodyPr/>
        <a:lstStyle/>
        <a:p>
          <a:endParaRPr lang="ru-RU"/>
        </a:p>
      </dgm:t>
    </dgm:pt>
    <dgm:pt modelId="{EACA79BA-D6FF-40E0-A2B8-A44E18B8A2F8}" type="sibTrans" cxnId="{E1C8445C-C3F6-4863-A699-E3EDDCA96E86}">
      <dgm:prSet/>
      <dgm:spPr/>
      <dgm:t>
        <a:bodyPr/>
        <a:lstStyle/>
        <a:p>
          <a:endParaRPr lang="ru-RU"/>
        </a:p>
      </dgm:t>
    </dgm:pt>
    <dgm:pt modelId="{B04AB02C-8AF5-4D78-B334-D7F82A77109A}">
      <dgm:prSet phldrT="[Текст]" custT="1"/>
      <dgm:spPr/>
      <dgm:t>
        <a:bodyPr/>
        <a:lstStyle/>
        <a:p>
          <a:r>
            <a:rPr lang="en-US" sz="2200" dirty="0" smtClean="0"/>
            <a:t>   </a:t>
          </a:r>
          <a:r>
            <a:rPr lang="en-US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III</a:t>
          </a:r>
          <a:r>
            <a:rPr lang="ru-RU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Образовательный</a:t>
          </a:r>
          <a:r>
            <a:rPr lang="ru-RU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2400" b="1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B73811D-D8F0-4436-B603-F2CE6816FF12}" type="parTrans" cxnId="{61183706-D4C9-4065-B23D-A6A6AD9D35FA}">
      <dgm:prSet/>
      <dgm:spPr/>
      <dgm:t>
        <a:bodyPr/>
        <a:lstStyle/>
        <a:p>
          <a:endParaRPr lang="ru-RU"/>
        </a:p>
      </dgm:t>
    </dgm:pt>
    <dgm:pt modelId="{FE4CA997-F20D-479D-8732-F6F3E218BD73}" type="sibTrans" cxnId="{61183706-D4C9-4065-B23D-A6A6AD9D35FA}">
      <dgm:prSet/>
      <dgm:spPr/>
      <dgm:t>
        <a:bodyPr/>
        <a:lstStyle/>
        <a:p>
          <a:endParaRPr lang="ru-RU"/>
        </a:p>
      </dgm:t>
    </dgm:pt>
    <dgm:pt modelId="{DB129B2C-7C8C-4A40-B408-558AA3D2580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Со школь-</a:t>
          </a:r>
          <a:r>
            <a:rPr lang="ru-RU" sz="2000" b="1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ными</a:t>
          </a:r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2000" b="1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предме-тами</a:t>
          </a:r>
          <a:endParaRPr lang="ru-RU" sz="2000" b="1" dirty="0" smtClean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0CEB7809-28CB-4369-B7B1-45D185A25BA9}" type="parTrans" cxnId="{B96CDB28-B8F5-41A1-A4CA-03B1F1C1ACDA}">
      <dgm:prSet/>
      <dgm:spPr/>
      <dgm:t>
        <a:bodyPr/>
        <a:lstStyle/>
        <a:p>
          <a:endParaRPr lang="ru-RU"/>
        </a:p>
      </dgm:t>
    </dgm:pt>
    <dgm:pt modelId="{76D753CE-39D0-485F-A3E4-304F889697FD}" type="sibTrans" cxnId="{B96CDB28-B8F5-41A1-A4CA-03B1F1C1ACDA}">
      <dgm:prSet/>
      <dgm:spPr/>
      <dgm:t>
        <a:bodyPr/>
        <a:lstStyle/>
        <a:p>
          <a:endParaRPr lang="ru-RU"/>
        </a:p>
      </dgm:t>
    </dgm:pt>
    <dgm:pt modelId="{B6D7A7D7-44F5-4426-B2AA-EB64C09C8C1E}">
      <dgm:prSet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/>
        </a:p>
      </dgm:t>
    </dgm:pt>
    <dgm:pt modelId="{8122B764-0B18-4859-8585-85ECD14A5593}" type="parTrans" cxnId="{846EA023-B532-44B9-B440-26DA0C98B668}">
      <dgm:prSet/>
      <dgm:spPr/>
      <dgm:t>
        <a:bodyPr/>
        <a:lstStyle/>
        <a:p>
          <a:endParaRPr lang="ru-RU"/>
        </a:p>
      </dgm:t>
    </dgm:pt>
    <dgm:pt modelId="{B808F833-9AD8-47A3-8D94-DFF2586FFAF3}" type="sibTrans" cxnId="{846EA023-B532-44B9-B440-26DA0C98B668}">
      <dgm:prSet/>
      <dgm:spPr/>
      <dgm:t>
        <a:bodyPr/>
        <a:lstStyle/>
        <a:p>
          <a:endParaRPr lang="ru-RU"/>
        </a:p>
      </dgm:t>
    </dgm:pt>
    <dgm:pt modelId="{09A3B85F-B1D4-4615-B117-64ABBEBB3FE7}">
      <dgm:prSet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B601B69B-B1BF-4B72-9AAB-204874482258}" type="parTrans" cxnId="{B4BA7454-0C0C-4F1E-8DA2-5AF6F374AE69}">
      <dgm:prSet/>
      <dgm:spPr/>
      <dgm:t>
        <a:bodyPr/>
        <a:lstStyle/>
        <a:p>
          <a:endParaRPr lang="ru-RU"/>
        </a:p>
      </dgm:t>
    </dgm:pt>
    <dgm:pt modelId="{3F7094CC-A81E-4D8E-9FC4-82F9365463E9}" type="sibTrans" cxnId="{B4BA7454-0C0C-4F1E-8DA2-5AF6F374AE69}">
      <dgm:prSet/>
      <dgm:spPr/>
      <dgm:t>
        <a:bodyPr/>
        <a:lstStyle/>
        <a:p>
          <a:endParaRPr lang="ru-RU"/>
        </a:p>
      </dgm:t>
    </dgm:pt>
    <dgm:pt modelId="{C4F8797C-FD84-4846-9E84-6A72A4A529DE}">
      <dgm:prSet/>
      <dgm:spPr/>
      <dgm:t>
        <a:bodyPr/>
        <a:lstStyle/>
        <a:p>
          <a:pPr algn="l"/>
          <a:endParaRPr lang="ru-RU" sz="1200"/>
        </a:p>
      </dgm:t>
    </dgm:pt>
    <dgm:pt modelId="{46B7817A-30DF-4874-BF78-22D0228DECDE}" type="parTrans" cxnId="{D77D91AD-ECCE-43CF-88A3-149A5467654B}">
      <dgm:prSet/>
      <dgm:spPr/>
      <dgm:t>
        <a:bodyPr/>
        <a:lstStyle/>
        <a:p>
          <a:endParaRPr lang="ru-RU"/>
        </a:p>
      </dgm:t>
    </dgm:pt>
    <dgm:pt modelId="{916D1A67-9578-4442-9295-6287393036F9}" type="sibTrans" cxnId="{D77D91AD-ECCE-43CF-88A3-149A5467654B}">
      <dgm:prSet/>
      <dgm:spPr/>
      <dgm:t>
        <a:bodyPr/>
        <a:lstStyle/>
        <a:p>
          <a:endParaRPr lang="ru-RU"/>
        </a:p>
      </dgm:t>
    </dgm:pt>
    <dgm:pt modelId="{F4E428E0-E887-4826-8A7B-2BF3372B4065}">
      <dgm:prSet/>
      <dgm:spPr/>
      <dgm:t>
        <a:bodyPr/>
        <a:lstStyle/>
        <a:p>
          <a:pPr algn="just"/>
          <a:r>
            <a:rPr lang="en-US" dirty="0" smtClean="0"/>
            <a:t>     </a:t>
          </a:r>
          <a:r>
            <a:rPr lang="en-US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II</a:t>
          </a:r>
          <a:r>
            <a:rPr lang="ru-RU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b="1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0DAA6B1-46B9-4142-BCBC-1AE9A744068C}" type="parTrans" cxnId="{7C725DCF-FCFC-42A4-A99C-618427B69774}">
      <dgm:prSet/>
      <dgm:spPr/>
      <dgm:t>
        <a:bodyPr/>
        <a:lstStyle/>
        <a:p>
          <a:endParaRPr lang="ru-RU"/>
        </a:p>
      </dgm:t>
    </dgm:pt>
    <dgm:pt modelId="{58D0340E-329D-47B3-9629-F86017284177}" type="sibTrans" cxnId="{7C725DCF-FCFC-42A4-A99C-618427B69774}">
      <dgm:prSet/>
      <dgm:spPr/>
      <dgm:t>
        <a:bodyPr/>
        <a:lstStyle/>
        <a:p>
          <a:endParaRPr lang="ru-RU"/>
        </a:p>
      </dgm:t>
    </dgm:pt>
    <dgm:pt modelId="{7AE58F39-925C-427B-971A-74F77610EE40}">
      <dgm:prSet/>
      <dgm:spPr/>
      <dgm:t>
        <a:bodyPr/>
        <a:lstStyle/>
        <a:p>
          <a:pPr algn="just"/>
          <a:r>
            <a:rPr lang="en-US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endParaRPr lang="ru-RU" b="1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CA7B5C-FEFC-4EC2-97B1-6839326A3E3C}" type="parTrans" cxnId="{8BD3FF11-41BA-4599-83D9-EDB0FF137060}">
      <dgm:prSet/>
      <dgm:spPr/>
      <dgm:t>
        <a:bodyPr/>
        <a:lstStyle/>
        <a:p>
          <a:endParaRPr lang="ru-RU"/>
        </a:p>
      </dgm:t>
    </dgm:pt>
    <dgm:pt modelId="{1CCC42E0-B43A-45CE-8DD8-7134838A9FB5}" type="sibTrans" cxnId="{8BD3FF11-41BA-4599-83D9-EDB0FF137060}">
      <dgm:prSet/>
      <dgm:spPr/>
      <dgm:t>
        <a:bodyPr/>
        <a:lstStyle/>
        <a:p>
          <a:endParaRPr lang="ru-RU"/>
        </a:p>
      </dgm:t>
    </dgm:pt>
    <dgm:pt modelId="{6BD531B3-7E26-4042-8D2E-230F4C2B3608}">
      <dgm:prSet/>
      <dgm:spPr/>
      <dgm:t>
        <a:bodyPr/>
        <a:lstStyle/>
        <a:p>
          <a:endParaRPr lang="ru-RU"/>
        </a:p>
      </dgm:t>
    </dgm:pt>
    <dgm:pt modelId="{A1D25E04-F6BA-4518-8782-85823C67C7C5}" type="parTrans" cxnId="{E0344C7F-28D0-44D6-AEFE-FD5CC7D0ED3E}">
      <dgm:prSet/>
      <dgm:spPr/>
      <dgm:t>
        <a:bodyPr/>
        <a:lstStyle/>
        <a:p>
          <a:endParaRPr lang="ru-RU"/>
        </a:p>
      </dgm:t>
    </dgm:pt>
    <dgm:pt modelId="{A501C6E5-5EEF-4E1E-8BAF-A29634BAE4DA}" type="sibTrans" cxnId="{E0344C7F-28D0-44D6-AEFE-FD5CC7D0ED3E}">
      <dgm:prSet/>
      <dgm:spPr/>
      <dgm:t>
        <a:bodyPr/>
        <a:lstStyle/>
        <a:p>
          <a:endParaRPr lang="ru-RU"/>
        </a:p>
      </dgm:t>
    </dgm:pt>
    <dgm:pt modelId="{3CC238AE-31BD-43F7-8292-E0C1084B3CD9}">
      <dgm:prSet/>
      <dgm:spPr/>
      <dgm:t>
        <a:bodyPr/>
        <a:lstStyle/>
        <a:p>
          <a:endParaRPr lang="ru-RU"/>
        </a:p>
      </dgm:t>
    </dgm:pt>
    <dgm:pt modelId="{725654D9-63B6-4A3B-8397-F581B8AD2699}" type="parTrans" cxnId="{EAA9670A-AF31-402E-A68A-CAD3CB640499}">
      <dgm:prSet/>
      <dgm:spPr/>
      <dgm:t>
        <a:bodyPr/>
        <a:lstStyle/>
        <a:p>
          <a:endParaRPr lang="ru-RU"/>
        </a:p>
      </dgm:t>
    </dgm:pt>
    <dgm:pt modelId="{A5FD32AB-F44B-418F-95AA-6F3E67862841}" type="sibTrans" cxnId="{EAA9670A-AF31-402E-A68A-CAD3CB640499}">
      <dgm:prSet/>
      <dgm:spPr/>
      <dgm:t>
        <a:bodyPr/>
        <a:lstStyle/>
        <a:p>
          <a:endParaRPr lang="ru-RU"/>
        </a:p>
      </dgm:t>
    </dgm:pt>
    <dgm:pt modelId="{E45EA162-671E-47EB-B009-A39D98D0A59C}">
      <dgm:prSet/>
      <dgm:spPr/>
      <dgm:t>
        <a:bodyPr/>
        <a:lstStyle/>
        <a:p>
          <a:endParaRPr lang="ru-RU"/>
        </a:p>
      </dgm:t>
    </dgm:pt>
    <dgm:pt modelId="{AD50DBFE-F484-472E-A941-C4823EB98746}" type="parTrans" cxnId="{DF9DB980-4F0E-4AA5-AA5C-3441675E095F}">
      <dgm:prSet/>
      <dgm:spPr/>
      <dgm:t>
        <a:bodyPr/>
        <a:lstStyle/>
        <a:p>
          <a:endParaRPr lang="ru-RU"/>
        </a:p>
      </dgm:t>
    </dgm:pt>
    <dgm:pt modelId="{F859470F-1840-4C71-A27E-D83795C2A7B7}" type="sibTrans" cxnId="{DF9DB980-4F0E-4AA5-AA5C-3441675E095F}">
      <dgm:prSet/>
      <dgm:spPr/>
      <dgm:t>
        <a:bodyPr/>
        <a:lstStyle/>
        <a:p>
          <a:endParaRPr lang="ru-RU"/>
        </a:p>
      </dgm:t>
    </dgm:pt>
    <dgm:pt modelId="{4EFED98F-03B7-45C5-94A3-AEB2423D73C7}" type="pres">
      <dgm:prSet presAssocID="{380C554A-ED85-40B3-8DD2-FC5E9E91C1B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1717B2-EBDA-4982-B95F-95607918AA15}" type="pres">
      <dgm:prSet presAssocID="{5FE8F432-C734-4FD7-AF02-7F11CCC6A381}" presName="parentText1" presStyleLbl="node1" presStyleIdx="0" presStyleCnt="5" custAng="0" custScaleY="98423" custLinFactNeighborX="-198" custLinFactNeighborY="-611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DBC34-7A6C-4ECA-9AEE-1923BA3423BD}" type="pres">
      <dgm:prSet presAssocID="{5FE8F432-C734-4FD7-AF02-7F11CCC6A38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B8286-DD45-476A-9DEF-25622B7A2298}" type="pres">
      <dgm:prSet presAssocID="{D9328524-D95D-46D9-ABE2-734F6A1B811D}" presName="parentText2" presStyleLbl="node1" presStyleIdx="1" presStyleCnt="5" custLinFactNeighborX="625" custLinFactNeighborY="-59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8B5FC-1B34-4A9E-B428-E6D5CF3672AF}" type="pres">
      <dgm:prSet presAssocID="{D9328524-D95D-46D9-ABE2-734F6A1B811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F7E3B-9B77-45D0-92C6-1A04FF3533F5}" type="pres">
      <dgm:prSet presAssocID="{B04AB02C-8AF5-4D78-B334-D7F82A77109A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49F0F-F2B1-489D-A81F-885FDA87A4A7}" type="pres">
      <dgm:prSet presAssocID="{B04AB02C-8AF5-4D78-B334-D7F82A77109A}" presName="childText3" presStyleLbl="solidAlignAcc1" presStyleIdx="2" presStyleCnt="3" custScaleY="98967" custLinFactNeighborX="2435" custLinFactNeighborY="-5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B2F2C-2B1F-4C27-A9B1-39BB39FD4373}" type="pres">
      <dgm:prSet presAssocID="{F4E428E0-E887-4826-8A7B-2BF3372B4065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16301-E237-4199-8464-AFD373A0A315}" type="pres">
      <dgm:prSet presAssocID="{7AE58F39-925C-427B-971A-74F77610EE40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6CDB28-B8F5-41A1-A4CA-03B1F1C1ACDA}" srcId="{B04AB02C-8AF5-4D78-B334-D7F82A77109A}" destId="{DB129B2C-7C8C-4A40-B408-558AA3D25809}" srcOrd="0" destOrd="0" parTransId="{0CEB7809-28CB-4369-B7B1-45D185A25BA9}" sibTransId="{76D753CE-39D0-485F-A3E4-304F889697FD}"/>
    <dgm:cxn modelId="{59809D4B-33CC-4BAE-A04C-3B97FF5E18AC}" type="presOf" srcId="{D9328524-D95D-46D9-ABE2-734F6A1B811D}" destId="{5EEB8286-DD45-476A-9DEF-25622B7A2298}" srcOrd="0" destOrd="0" presId="urn:microsoft.com/office/officeart/2009/3/layout/IncreasingArrowsProcess"/>
    <dgm:cxn modelId="{3E0ECB85-6908-48D0-9072-611E32E8A3DE}" type="presOf" srcId="{DB129B2C-7C8C-4A40-B408-558AA3D25809}" destId="{8DB49F0F-F2B1-489D-A81F-885FDA87A4A7}" srcOrd="0" destOrd="0" presId="urn:microsoft.com/office/officeart/2009/3/layout/IncreasingArrowsProcess"/>
    <dgm:cxn modelId="{AA6AC011-0264-4D1C-A393-675CC6B13546}" type="presOf" srcId="{5FE8F432-C734-4FD7-AF02-7F11CCC6A381}" destId="{A51717B2-EBDA-4982-B95F-95607918AA15}" srcOrd="0" destOrd="0" presId="urn:microsoft.com/office/officeart/2009/3/layout/IncreasingArrowsProcess"/>
    <dgm:cxn modelId="{4B9ECD15-4823-447F-B6D7-0F51368CA1A3}" type="presOf" srcId="{C4F8797C-FD84-4846-9E84-6A72A4A529DE}" destId="{257DBC34-7A6C-4ECA-9AEE-1923BA3423BD}" srcOrd="0" destOrd="0" presId="urn:microsoft.com/office/officeart/2009/3/layout/IncreasingArrowsProcess"/>
    <dgm:cxn modelId="{7C725DCF-FCFC-42A4-A99C-618427B69774}" srcId="{380C554A-ED85-40B3-8DD2-FC5E9E91C1B4}" destId="{F4E428E0-E887-4826-8A7B-2BF3372B4065}" srcOrd="3" destOrd="0" parTransId="{A0DAA6B1-46B9-4142-BCBC-1AE9A744068C}" sibTransId="{58D0340E-329D-47B3-9629-F86017284177}"/>
    <dgm:cxn modelId="{DF9DB980-4F0E-4AA5-AA5C-3441675E095F}" srcId="{380C554A-ED85-40B3-8DD2-FC5E9E91C1B4}" destId="{E45EA162-671E-47EB-B009-A39D98D0A59C}" srcOrd="7" destOrd="0" parTransId="{AD50DBFE-F484-472E-A941-C4823EB98746}" sibTransId="{F859470F-1840-4C71-A27E-D83795C2A7B7}"/>
    <dgm:cxn modelId="{B4BA7454-0C0C-4F1E-8DA2-5AF6F374AE69}" srcId="{B04AB02C-8AF5-4D78-B334-D7F82A77109A}" destId="{09A3B85F-B1D4-4615-B117-64ABBEBB3FE7}" srcOrd="1" destOrd="0" parTransId="{B601B69B-B1BF-4B72-9AAB-204874482258}" sibTransId="{3F7094CC-A81E-4D8E-9FC4-82F9365463E9}"/>
    <dgm:cxn modelId="{D77D91AD-ECCE-43CF-88A3-149A5467654B}" srcId="{5FE8F432-C734-4FD7-AF02-7F11CCC6A381}" destId="{C4F8797C-FD84-4846-9E84-6A72A4A529DE}" srcOrd="0" destOrd="0" parTransId="{46B7817A-30DF-4874-BF78-22D0228DECDE}" sibTransId="{916D1A67-9578-4442-9295-6287393036F9}"/>
    <dgm:cxn modelId="{997F72AA-8C68-4898-8D72-E9DA1F5EF2D7}" srcId="{380C554A-ED85-40B3-8DD2-FC5E9E91C1B4}" destId="{D9328524-D95D-46D9-ABE2-734F6A1B811D}" srcOrd="1" destOrd="0" parTransId="{CCE3AB40-9B94-4D76-961A-DA1490A48962}" sibTransId="{245A7428-40A7-4CF5-99E9-D8BC88675597}"/>
    <dgm:cxn modelId="{E1C8445C-C3F6-4863-A699-E3EDDCA96E86}" srcId="{D9328524-D95D-46D9-ABE2-734F6A1B811D}" destId="{E62BD344-E7A2-4AB2-9C45-8634DEF815EB}" srcOrd="0" destOrd="0" parTransId="{67507D60-FAEA-4265-A504-01E1370C2F2F}" sibTransId="{EACA79BA-D6FF-40E0-A2B8-A44E18B8A2F8}"/>
    <dgm:cxn modelId="{0EB0018E-8085-43A2-BD40-4B6F309A0E63}" type="presOf" srcId="{09A3B85F-B1D4-4615-B117-64ABBEBB3FE7}" destId="{8DB49F0F-F2B1-489D-A81F-885FDA87A4A7}" srcOrd="0" destOrd="1" presId="urn:microsoft.com/office/officeart/2009/3/layout/IncreasingArrowsProcess"/>
    <dgm:cxn modelId="{A6ED83C1-4873-4B2A-B319-8CC2469B2C3A}" type="presOf" srcId="{E62BD344-E7A2-4AB2-9C45-8634DEF815EB}" destId="{93D8B5FC-1B34-4A9E-B428-E6D5CF3672AF}" srcOrd="0" destOrd="0" presId="urn:microsoft.com/office/officeart/2009/3/layout/IncreasingArrowsProcess"/>
    <dgm:cxn modelId="{8BD3FF11-41BA-4599-83D9-EDB0FF137060}" srcId="{380C554A-ED85-40B3-8DD2-FC5E9E91C1B4}" destId="{7AE58F39-925C-427B-971A-74F77610EE40}" srcOrd="4" destOrd="0" parTransId="{DCCA7B5C-FEFC-4EC2-97B1-6839326A3E3C}" sibTransId="{1CCC42E0-B43A-45CE-8DD8-7134838A9FB5}"/>
    <dgm:cxn modelId="{BE2EA7B7-8D08-47BB-BA12-C6057FD2541B}" type="presOf" srcId="{B04AB02C-8AF5-4D78-B334-D7F82A77109A}" destId="{C82F7E3B-9B77-45D0-92C6-1A04FF3533F5}" srcOrd="0" destOrd="0" presId="urn:microsoft.com/office/officeart/2009/3/layout/IncreasingArrowsProcess"/>
    <dgm:cxn modelId="{7684F789-BB98-44AD-ADF3-A9161C746E68}" type="presOf" srcId="{B6D7A7D7-44F5-4426-B2AA-EB64C09C8C1E}" destId="{8DB49F0F-F2B1-489D-A81F-885FDA87A4A7}" srcOrd="0" destOrd="2" presId="urn:microsoft.com/office/officeart/2009/3/layout/IncreasingArrowsProcess"/>
    <dgm:cxn modelId="{D36016C5-1F72-417F-A60D-6C2A86DAD79E}" srcId="{380C554A-ED85-40B3-8DD2-FC5E9E91C1B4}" destId="{5FE8F432-C734-4FD7-AF02-7F11CCC6A381}" srcOrd="0" destOrd="0" parTransId="{36E7A704-FF1A-46BF-A521-4397EA17B50B}" sibTransId="{1B9DA98D-C7C3-4EAE-8E86-7E6F9A4B5F5F}"/>
    <dgm:cxn modelId="{846EA023-B532-44B9-B440-26DA0C98B668}" srcId="{B04AB02C-8AF5-4D78-B334-D7F82A77109A}" destId="{B6D7A7D7-44F5-4426-B2AA-EB64C09C8C1E}" srcOrd="2" destOrd="0" parTransId="{8122B764-0B18-4859-8585-85ECD14A5593}" sibTransId="{B808F833-9AD8-47A3-8D94-DFF2586FFAF3}"/>
    <dgm:cxn modelId="{92FB7504-C1CD-4AE7-8BA9-F7F28DF84D6A}" type="presOf" srcId="{7AE58F39-925C-427B-971A-74F77610EE40}" destId="{14516301-E237-4199-8464-AFD373A0A315}" srcOrd="0" destOrd="0" presId="urn:microsoft.com/office/officeart/2009/3/layout/IncreasingArrowsProcess"/>
    <dgm:cxn modelId="{98EA1BD5-09E0-4EAD-B5C3-A18A5D45DAD9}" type="presOf" srcId="{380C554A-ED85-40B3-8DD2-FC5E9E91C1B4}" destId="{4EFED98F-03B7-45C5-94A3-AEB2423D73C7}" srcOrd="0" destOrd="0" presId="urn:microsoft.com/office/officeart/2009/3/layout/IncreasingArrowsProcess"/>
    <dgm:cxn modelId="{0BDE3157-7438-4943-AD45-5F808D006348}" srcId="{5FE8F432-C734-4FD7-AF02-7F11CCC6A381}" destId="{95F32C05-A767-4A9D-98D1-3D1DEF303EE7}" srcOrd="1" destOrd="0" parTransId="{C6C94DD0-07F1-4E5B-BFCB-93B86FC6F618}" sibTransId="{0E7C3B7B-9009-43C4-B516-816D95227A76}"/>
    <dgm:cxn modelId="{EAA9670A-AF31-402E-A68A-CAD3CB640499}" srcId="{380C554A-ED85-40B3-8DD2-FC5E9E91C1B4}" destId="{3CC238AE-31BD-43F7-8292-E0C1084B3CD9}" srcOrd="6" destOrd="0" parTransId="{725654D9-63B6-4A3B-8397-F581B8AD2699}" sibTransId="{A5FD32AB-F44B-418F-95AA-6F3E67862841}"/>
    <dgm:cxn modelId="{E0344C7F-28D0-44D6-AEFE-FD5CC7D0ED3E}" srcId="{380C554A-ED85-40B3-8DD2-FC5E9E91C1B4}" destId="{6BD531B3-7E26-4042-8D2E-230F4C2B3608}" srcOrd="5" destOrd="0" parTransId="{A1D25E04-F6BA-4518-8782-85823C67C7C5}" sibTransId="{A501C6E5-5EEF-4E1E-8BAF-A29634BAE4DA}"/>
    <dgm:cxn modelId="{61183706-D4C9-4065-B23D-A6A6AD9D35FA}" srcId="{380C554A-ED85-40B3-8DD2-FC5E9E91C1B4}" destId="{B04AB02C-8AF5-4D78-B334-D7F82A77109A}" srcOrd="2" destOrd="0" parTransId="{0B73811D-D8F0-4436-B603-F2CE6816FF12}" sibTransId="{FE4CA997-F20D-479D-8732-F6F3E218BD73}"/>
    <dgm:cxn modelId="{42436DFE-B3BB-42FB-AD8B-D517F569AEAA}" type="presOf" srcId="{F4E428E0-E887-4826-8A7B-2BF3372B4065}" destId="{296B2F2C-2B1F-4C27-A9B1-39BB39FD4373}" srcOrd="0" destOrd="0" presId="urn:microsoft.com/office/officeart/2009/3/layout/IncreasingArrowsProcess"/>
    <dgm:cxn modelId="{A2BAF7F0-DF9B-4C6E-AAA2-ABBEAE7E7E07}" type="presOf" srcId="{95F32C05-A767-4A9D-98D1-3D1DEF303EE7}" destId="{257DBC34-7A6C-4ECA-9AEE-1923BA3423BD}" srcOrd="0" destOrd="1" presId="urn:microsoft.com/office/officeart/2009/3/layout/IncreasingArrowsProcess"/>
    <dgm:cxn modelId="{7DC8887D-2D9C-4EBB-A9BA-E9334134E9F5}" type="presParOf" srcId="{4EFED98F-03B7-45C5-94A3-AEB2423D73C7}" destId="{A51717B2-EBDA-4982-B95F-95607918AA15}" srcOrd="0" destOrd="0" presId="urn:microsoft.com/office/officeart/2009/3/layout/IncreasingArrowsProcess"/>
    <dgm:cxn modelId="{F8DF5C20-6E09-43C6-8588-1122644B1E3E}" type="presParOf" srcId="{4EFED98F-03B7-45C5-94A3-AEB2423D73C7}" destId="{257DBC34-7A6C-4ECA-9AEE-1923BA3423BD}" srcOrd="1" destOrd="0" presId="urn:microsoft.com/office/officeart/2009/3/layout/IncreasingArrowsProcess"/>
    <dgm:cxn modelId="{269A63F5-99CD-4611-9901-2F0205D0B948}" type="presParOf" srcId="{4EFED98F-03B7-45C5-94A3-AEB2423D73C7}" destId="{5EEB8286-DD45-476A-9DEF-25622B7A2298}" srcOrd="2" destOrd="0" presId="urn:microsoft.com/office/officeart/2009/3/layout/IncreasingArrowsProcess"/>
    <dgm:cxn modelId="{DEF6FDF8-AF5E-4F49-A736-CDB4E1C64DF2}" type="presParOf" srcId="{4EFED98F-03B7-45C5-94A3-AEB2423D73C7}" destId="{93D8B5FC-1B34-4A9E-B428-E6D5CF3672AF}" srcOrd="3" destOrd="0" presId="urn:microsoft.com/office/officeart/2009/3/layout/IncreasingArrowsProcess"/>
    <dgm:cxn modelId="{06E2FD01-9D67-430B-80D7-870FD6D8C9A8}" type="presParOf" srcId="{4EFED98F-03B7-45C5-94A3-AEB2423D73C7}" destId="{C82F7E3B-9B77-45D0-92C6-1A04FF3533F5}" srcOrd="4" destOrd="0" presId="urn:microsoft.com/office/officeart/2009/3/layout/IncreasingArrowsProcess"/>
    <dgm:cxn modelId="{9DBBFB2B-8C6E-48D8-9B6B-C8DEA040BC29}" type="presParOf" srcId="{4EFED98F-03B7-45C5-94A3-AEB2423D73C7}" destId="{8DB49F0F-F2B1-489D-A81F-885FDA87A4A7}" srcOrd="5" destOrd="0" presId="urn:microsoft.com/office/officeart/2009/3/layout/IncreasingArrowsProcess"/>
    <dgm:cxn modelId="{8706486E-8567-4E42-B640-33A991672E96}" type="presParOf" srcId="{4EFED98F-03B7-45C5-94A3-AEB2423D73C7}" destId="{296B2F2C-2B1F-4C27-A9B1-39BB39FD4373}" srcOrd="6" destOrd="0" presId="urn:microsoft.com/office/officeart/2009/3/layout/IncreasingArrowsProcess"/>
    <dgm:cxn modelId="{1CA024CB-3B6F-4107-BF8E-1D951AA84F6C}" type="presParOf" srcId="{4EFED98F-03B7-45C5-94A3-AEB2423D73C7}" destId="{14516301-E237-4199-8464-AFD373A0A315}" srcOrd="7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717B2-EBDA-4982-B95F-95607918AA15}">
      <dsp:nvSpPr>
        <dsp:cNvPr id="0" name=""/>
        <dsp:cNvSpPr/>
      </dsp:nvSpPr>
      <dsp:spPr>
        <a:xfrm>
          <a:off x="0" y="1224135"/>
          <a:ext cx="8208912" cy="117497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5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V</a:t>
          </a:r>
          <a:r>
            <a:rPr lang="ru-RU" sz="24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800" b="1" kern="1200" dirty="0" err="1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Внеучебный</a:t>
          </a:r>
          <a:endParaRPr lang="ru-RU" sz="1800" b="1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1224135"/>
        <a:ext cx="8208912" cy="1174979"/>
      </dsp:txXfrm>
    </dsp:sp>
    <dsp:sp modelId="{257DBC34-7A6C-4ECA-9AEE-1923BA3423BD}">
      <dsp:nvSpPr>
        <dsp:cNvPr id="0" name=""/>
        <dsp:cNvSpPr/>
      </dsp:nvSpPr>
      <dsp:spPr>
        <a:xfrm>
          <a:off x="0" y="2206743"/>
          <a:ext cx="1517171" cy="2192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 системой  </a:t>
          </a:r>
          <a:r>
            <a:rPr lang="ru-RU" sz="2000" b="1" kern="1200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воспита</a:t>
          </a: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-тельной работы 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206743"/>
        <a:ext cx="1517171" cy="2192019"/>
      </dsp:txXfrm>
    </dsp:sp>
    <dsp:sp modelId="{5EEB8286-DD45-476A-9DEF-25622B7A2298}">
      <dsp:nvSpPr>
        <dsp:cNvPr id="0" name=""/>
        <dsp:cNvSpPr/>
      </dsp:nvSpPr>
      <dsp:spPr>
        <a:xfrm>
          <a:off x="1517006" y="1614506"/>
          <a:ext cx="6691905" cy="119380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51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IV</a:t>
          </a:r>
          <a:r>
            <a:rPr lang="ru-RU" sz="24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8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Внеурочный</a:t>
          </a:r>
          <a:endParaRPr lang="ru-RU" sz="1800" b="1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517006" y="1614506"/>
        <a:ext cx="6691905" cy="1193806"/>
      </dsp:txXfrm>
    </dsp:sp>
    <dsp:sp modelId="{93D8B5FC-1B34-4A9E-B428-E6D5CF3672AF}">
      <dsp:nvSpPr>
        <dsp:cNvPr id="0" name=""/>
        <dsp:cNvSpPr/>
      </dsp:nvSpPr>
      <dsp:spPr>
        <a:xfrm>
          <a:off x="1517006" y="2604832"/>
          <a:ext cx="1517171" cy="2192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 мероприятиями </a:t>
          </a:r>
          <a:r>
            <a:rPr lang="ru-RU" sz="2000" b="1" kern="1200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внеуроч</a:t>
          </a: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-ной деятель-</a:t>
          </a:r>
          <a:r>
            <a:rPr lang="ru-RU" sz="2000" b="1" kern="1200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ности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517006" y="2604832"/>
        <a:ext cx="1517171" cy="2192019"/>
      </dsp:txXfrm>
    </dsp:sp>
    <dsp:sp modelId="{C82F7E3B-9B77-45D0-92C6-1A04FF3533F5}">
      <dsp:nvSpPr>
        <dsp:cNvPr id="0" name=""/>
        <dsp:cNvSpPr/>
      </dsp:nvSpPr>
      <dsp:spPr>
        <a:xfrm>
          <a:off x="3034013" y="2083865"/>
          <a:ext cx="5174898" cy="119380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5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 </a:t>
          </a:r>
          <a:r>
            <a:rPr lang="en-US" sz="24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III</a:t>
          </a:r>
          <a:r>
            <a:rPr lang="ru-RU" sz="24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8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Образовательный</a:t>
          </a:r>
          <a:r>
            <a:rPr lang="ru-RU" sz="24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2400" b="1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34013" y="2083865"/>
        <a:ext cx="5174898" cy="1193806"/>
      </dsp:txXfrm>
    </dsp:sp>
    <dsp:sp modelId="{8DB49F0F-F2B1-489D-A81F-885FDA87A4A7}">
      <dsp:nvSpPr>
        <dsp:cNvPr id="0" name=""/>
        <dsp:cNvSpPr/>
      </dsp:nvSpPr>
      <dsp:spPr>
        <a:xfrm>
          <a:off x="3070956" y="2887478"/>
          <a:ext cx="1517171" cy="2169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Со школь-</a:t>
          </a:r>
          <a:r>
            <a:rPr lang="ru-RU" sz="2000" b="1" kern="1200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ными</a:t>
          </a: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2000" b="1" kern="1200" dirty="0" err="1" smtClean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предме-тами</a:t>
          </a:r>
          <a:endParaRPr lang="ru-RU" sz="2000" b="1" kern="1200" dirty="0" smtClean="0">
            <a:solidFill>
              <a:schemeClr val="bg2">
                <a:lumMod val="1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070956" y="2887478"/>
        <a:ext cx="1517171" cy="2169375"/>
      </dsp:txXfrm>
    </dsp:sp>
    <dsp:sp modelId="{296B2F2C-2B1F-4C27-A9B1-39BB39FD4373}">
      <dsp:nvSpPr>
        <dsp:cNvPr id="0" name=""/>
        <dsp:cNvSpPr/>
      </dsp:nvSpPr>
      <dsp:spPr>
        <a:xfrm>
          <a:off x="4551841" y="2481954"/>
          <a:ext cx="3657070" cy="119380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517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   </a:t>
          </a:r>
          <a:r>
            <a:rPr lang="en-US" sz="22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II</a:t>
          </a:r>
          <a:r>
            <a:rPr lang="ru-RU" sz="22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2200" b="1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551841" y="2481954"/>
        <a:ext cx="3657070" cy="1193806"/>
      </dsp:txXfrm>
    </dsp:sp>
    <dsp:sp modelId="{14516301-E237-4199-8464-AFD373A0A315}">
      <dsp:nvSpPr>
        <dsp:cNvPr id="0" name=""/>
        <dsp:cNvSpPr/>
      </dsp:nvSpPr>
      <dsp:spPr>
        <a:xfrm>
          <a:off x="6068848" y="2880043"/>
          <a:ext cx="2140063" cy="119380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517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</a:t>
          </a:r>
          <a:endParaRPr lang="ru-RU" sz="2200" b="1" kern="1200" dirty="0">
            <a:solidFill>
              <a:srgbClr val="C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068848" y="2880043"/>
        <a:ext cx="2140063" cy="1193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2F19AE-E5FE-4C95-B153-23BCDDDA222C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B029CA-7254-46B6-BA83-89BB8BFE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2A7C-34FA-4691-9B96-33C81BE98678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811A-6C40-4DBC-9C45-ED85C1B84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BE57-7BCC-4537-9B17-D448400A222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E116-CAA3-4CB4-A164-B223757F0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5CD0-5DA6-45CC-9AFD-490D4E1B74DF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37F4-3261-4519-BE9F-98C59E358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4CD9-30FB-4DA0-8AAE-3E03AD758D4B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0DF4-94F1-4A4D-847F-D06A31A1F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3E68-AB87-424A-B511-95D2075CA53F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D24C-B5DF-4FE0-8574-5AE845D7B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067B-73C0-47DD-8349-869103D2540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D46D-A26B-42D6-AB59-204C76E5D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2D86-C46E-42EC-AEB7-89AC5E8D60F8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F234-E924-44B2-8E79-3A1F8EF00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EB6B-EA7E-4131-BAC1-6E8338AC1E9C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9B7C-AEFB-445D-9DE4-CECCB17F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5865-DA76-4968-BAA0-0D3ECC47F2A3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BE63-55E3-4CDD-90FB-3D7D8406B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7908-39F3-42F9-A9CC-C288C47280B0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0AEF-E08B-44C6-B6E4-1CB97F01C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A2BD-2A65-4AE9-B3CA-B61514E78CA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80D2-6086-4149-868A-4D59F9D3D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AB1EB5-D66D-43A3-88A9-CFF04A874ABE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0D0AA53-7107-4926-9EE2-DBDA7CC85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rkc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3933825"/>
            <a:ext cx="8642350" cy="1779588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C00000"/>
                </a:solidFill>
                <a:latin typeface="Verdana" pitchFamily="34" charset="0"/>
              </a:rPr>
              <a:t>ОРКСЭ - какой предмет?</a:t>
            </a:r>
          </a:p>
        </p:txBody>
      </p:sp>
      <p:pic>
        <p:nvPicPr>
          <p:cNvPr id="14338" name="Picture 2" descr="F:\Новая папка\Новая папка (3)\1418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04813"/>
            <a:ext cx="486568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 комплексного курса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Учебный модуль «Основы мировых религиозных культур»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Россия – наша Родина.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и религия.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Древнейшие верования.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Религии мира и их основатели.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Священные книги религий мира.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Хранители предания в религиях мира.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 в религиозных традициях мира.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Священные сооружения.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Искусство в религиозной культуре.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Религии России.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Религия и мораль.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Нравственные заповеди в религиях мира.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Религиозные ритуалы. Обычаи и обряды.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Религиозные ритуалы в искусстве.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Календари религий мира. Праздники в религиях мира.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Семья, семейные ценности.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свобода, ответственность, учение и труд.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Милосердие, забота о слабых, взаимопомощь, социальные проблемы общества и отношение к ним разных религий.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многонационального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</p:txBody>
      </p:sp>
      <p:pic>
        <p:nvPicPr>
          <p:cNvPr id="2050" name="Picture 2" descr="C:\Users\Учитель\Desktop\ОРКСЭ курсы\97c3277b-320a-11e2-b135-0050569c0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36130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Свободный выбор одного из модулей</a:t>
            </a:r>
          </a:p>
        </p:txBody>
      </p:sp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06550"/>
            <a:ext cx="3240087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375" y="3729038"/>
            <a:ext cx="5184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6436B"/>
                </a:solidFill>
                <a:latin typeface="Verdana" pitchFamily="34" charset="0"/>
              </a:rPr>
              <a:t>Выбирают родители и дети!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3284538"/>
            <a:ext cx="7408862" cy="3451225"/>
          </a:xfrm>
        </p:spPr>
        <p:txBody>
          <a:bodyPr>
            <a:norm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sz="2800" b="1" smtClean="0">
                <a:solidFill>
                  <a:srgbClr val="06436B"/>
                </a:solidFill>
                <a:latin typeface="Verdana" pitchFamily="34" charset="0"/>
              </a:rPr>
              <a:t>Учителя общеобразовательных школ, на которых возложено преподавание ОРКСЭ, должны быть обучены по специальным образовательным программам повышения квалификации</a:t>
            </a:r>
          </a:p>
        </p:txBody>
      </p:sp>
      <p:pic>
        <p:nvPicPr>
          <p:cNvPr id="24578" name="Picture 2" descr="F:\Новая папка\Новая папка (3)\1418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88913"/>
            <a:ext cx="33416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14375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>Интегрирующий предмет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375" y="3284538"/>
            <a:ext cx="2232025" cy="11525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ОРКСЭ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488" y="1916113"/>
            <a:ext cx="12858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История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13" y="2703513"/>
            <a:ext cx="2449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Обществознание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7688" y="1895475"/>
            <a:ext cx="28479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Литературоведение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413" y="5284788"/>
            <a:ext cx="2068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Антропология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9388" y="2524125"/>
            <a:ext cx="2190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Культурология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0963" y="2068513"/>
            <a:ext cx="18986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Лингвистика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3763" y="6030913"/>
            <a:ext cx="16303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География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288" y="3106738"/>
            <a:ext cx="21923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Культурология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750" y="3609975"/>
            <a:ext cx="955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Этика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7688" y="5786438"/>
            <a:ext cx="13716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Эстетика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0875" y="4237038"/>
            <a:ext cx="1736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Богословие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7313" y="3492500"/>
            <a:ext cx="22336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Религоведение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488" y="2708275"/>
            <a:ext cx="1736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Философия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5025" y="6165850"/>
            <a:ext cx="17653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Психология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850" y="4733925"/>
            <a:ext cx="1423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Теология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6013" y="5661025"/>
            <a:ext cx="18018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Физиология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9388" y="6165850"/>
            <a:ext cx="11826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Физика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8175" y="5284788"/>
            <a:ext cx="1762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6436B"/>
                </a:solidFill>
                <a:latin typeface="Verdana" pitchFamily="34" charset="0"/>
              </a:rPr>
              <a:t>Археология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1951038" y="2286000"/>
            <a:ext cx="1757362" cy="12065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857625" y="2286000"/>
            <a:ext cx="233363" cy="99853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045075" y="2859088"/>
            <a:ext cx="39688" cy="39211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651500" y="2436813"/>
            <a:ext cx="1296988" cy="99218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524125" y="3078163"/>
            <a:ext cx="968375" cy="59848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2" idx="2"/>
          </p:cNvCxnSpPr>
          <p:nvPr/>
        </p:nvCxnSpPr>
        <p:spPr>
          <a:xfrm flipH="1" flipV="1">
            <a:off x="1617663" y="3476625"/>
            <a:ext cx="1874837" cy="50323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867400" y="3078163"/>
            <a:ext cx="1133475" cy="53181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867400" y="3860800"/>
            <a:ext cx="1317625" cy="2889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1187450" y="4005263"/>
            <a:ext cx="2520950" cy="23177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9" idx="3"/>
          </p:cNvCxnSpPr>
          <p:nvPr/>
        </p:nvCxnSpPr>
        <p:spPr>
          <a:xfrm flipH="1">
            <a:off x="1747838" y="4437063"/>
            <a:ext cx="2103437" cy="4826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268538" y="4606925"/>
            <a:ext cx="1798637" cy="75565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335213" y="4606925"/>
            <a:ext cx="2020887" cy="14239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3635375" y="4606925"/>
            <a:ext cx="909638" cy="123666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751388" y="4508500"/>
            <a:ext cx="0" cy="165735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245100" y="4508500"/>
            <a:ext cx="406400" cy="122396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" idx="5"/>
          </p:cNvCxnSpPr>
          <p:nvPr/>
        </p:nvCxnSpPr>
        <p:spPr>
          <a:xfrm>
            <a:off x="5541963" y="4268788"/>
            <a:ext cx="1838325" cy="99536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651500" y="4606925"/>
            <a:ext cx="1533525" cy="15589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15" idx="1"/>
          </p:cNvCxnSpPr>
          <p:nvPr/>
        </p:nvCxnSpPr>
        <p:spPr>
          <a:xfrm>
            <a:off x="6084888" y="4268788"/>
            <a:ext cx="915987" cy="1524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0260" y="260648"/>
          <a:ext cx="820891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338138"/>
            <a:ext cx="6275387" cy="858837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Verdana" pitchFamily="34" charset="0"/>
              </a:rPr>
              <a:t>Интеграционный предмет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2338" y="3500438"/>
            <a:ext cx="1512887" cy="20447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021B2B"/>
                </a:solidFill>
                <a:latin typeface="Verdana" pitchFamily="34" charset="0"/>
              </a:rPr>
              <a:t> </a:t>
            </a:r>
            <a:r>
              <a:rPr lang="ru-RU" sz="2000" b="1">
                <a:solidFill>
                  <a:srgbClr val="021B2B"/>
                </a:solidFill>
                <a:latin typeface="Verdana" pitchFamily="34" charset="0"/>
              </a:rPr>
              <a:t>С другими модуля-ми</a:t>
            </a:r>
          </a:p>
          <a:p>
            <a:pPr algn="ctr"/>
            <a:endParaRPr lang="ru-RU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3163" y="3830638"/>
            <a:ext cx="1487487" cy="19748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021B2B"/>
                </a:solidFill>
                <a:latin typeface="Verdana" pitchFamily="34" charset="0"/>
              </a:rPr>
              <a:t>С другими уроками в модуле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0563" y="1290638"/>
            <a:ext cx="64770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</a:t>
            </a:r>
            <a:b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</a:t>
            </a:r>
            <a:b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</a:t>
            </a:r>
            <a:b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</a:t>
            </a:r>
            <a:b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</a:t>
            </a:r>
            <a:b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</a:t>
            </a:r>
          </a:p>
        </p:txBody>
      </p:sp>
      <p:sp>
        <p:nvSpPr>
          <p:cNvPr id="10" name="Овал 9"/>
          <p:cNvSpPr/>
          <p:nvPr/>
        </p:nvSpPr>
        <p:spPr>
          <a:xfrm>
            <a:off x="57150" y="404813"/>
            <a:ext cx="2232025" cy="11525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ОРКСЭ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3988" y="4862513"/>
            <a:ext cx="1458912" cy="1366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i="1">
                <a:solidFill>
                  <a:srgbClr val="052E65"/>
                </a:solidFill>
                <a:latin typeface="Candara" pitchFamily="34" charset="0"/>
              </a:rPr>
              <a:t>Экскурсии, </a:t>
            </a:r>
          </a:p>
          <a:p>
            <a:pPr algn="just">
              <a:lnSpc>
                <a:spcPct val="115000"/>
              </a:lnSpc>
            </a:pPr>
            <a:r>
              <a:rPr lang="ru-RU" b="1" i="1">
                <a:solidFill>
                  <a:srgbClr val="052E65"/>
                </a:solidFill>
                <a:latin typeface="Candara" pitchFamily="34" charset="0"/>
              </a:rPr>
              <a:t>просмотр </a:t>
            </a:r>
          </a:p>
          <a:p>
            <a:pPr algn="just">
              <a:lnSpc>
                <a:spcPct val="115000"/>
              </a:lnSpc>
            </a:pPr>
            <a:r>
              <a:rPr lang="ru-RU" b="1" i="1">
                <a:solidFill>
                  <a:srgbClr val="052E65"/>
                </a:solidFill>
                <a:latin typeface="Candara" pitchFamily="34" charset="0"/>
              </a:rPr>
              <a:t>фильмов</a:t>
            </a:r>
          </a:p>
          <a:p>
            <a:pPr algn="just">
              <a:lnSpc>
                <a:spcPct val="115000"/>
              </a:lnSpc>
            </a:pPr>
            <a:r>
              <a:rPr lang="ru-RU" b="1" i="1">
                <a:solidFill>
                  <a:srgbClr val="052E65"/>
                </a:solidFill>
                <a:latin typeface="Candara" pitchFamily="34" charset="0"/>
              </a:rPr>
              <a:t>добрые дела</a:t>
            </a:r>
            <a:endParaRPr lang="ru-RU" b="1">
              <a:solidFill>
                <a:srgbClr val="052E65"/>
              </a:solidFill>
              <a:latin typeface="Candar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1163" y="5783263"/>
            <a:ext cx="267493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052E65"/>
                </a:solidFill>
                <a:latin typeface="Candara" pitchFamily="34" charset="0"/>
              </a:rPr>
              <a:t>изготовление поделок, </a:t>
            </a:r>
          </a:p>
          <a:p>
            <a:pPr algn="just"/>
            <a:r>
              <a:rPr lang="ru-RU" b="1" i="1" dirty="0">
                <a:solidFill>
                  <a:srgbClr val="052E65"/>
                </a:solidFill>
                <a:latin typeface="Candara" pitchFamily="34" charset="0"/>
              </a:rPr>
              <a:t>участие в </a:t>
            </a:r>
            <a:r>
              <a:rPr lang="ru-RU" b="1" i="1" dirty="0" smtClean="0">
                <a:solidFill>
                  <a:srgbClr val="052E65"/>
                </a:solidFill>
                <a:latin typeface="Candara" pitchFamily="34" charset="0"/>
              </a:rPr>
              <a:t>концертах</a:t>
            </a:r>
            <a:r>
              <a:rPr lang="ru-RU" b="1" i="1" dirty="0">
                <a:solidFill>
                  <a:srgbClr val="052E65"/>
                </a:solidFill>
                <a:latin typeface="Candara" pitchFamily="34" charset="0"/>
              </a:rPr>
              <a:t>, </a:t>
            </a:r>
          </a:p>
          <a:p>
            <a:pPr algn="just"/>
            <a:r>
              <a:rPr lang="ru-RU" b="1" i="1" dirty="0">
                <a:solidFill>
                  <a:srgbClr val="052E65"/>
                </a:solidFill>
                <a:latin typeface="Candara" pitchFamily="34" charset="0"/>
              </a:rPr>
              <a:t>выставках, фестивалях </a:t>
            </a:r>
            <a:endParaRPr lang="ru-RU" b="1" dirty="0">
              <a:solidFill>
                <a:srgbClr val="052E65"/>
              </a:solidFill>
              <a:latin typeface="Candar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1163" y="5222875"/>
            <a:ext cx="25447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52E65"/>
                </a:solidFill>
                <a:latin typeface="Candara" pitchFamily="34" charset="0"/>
              </a:rPr>
              <a:t>Театрализация, </a:t>
            </a:r>
          </a:p>
          <a:p>
            <a:r>
              <a:rPr lang="ru-RU" b="1" i="1">
                <a:solidFill>
                  <a:srgbClr val="052E65"/>
                </a:solidFill>
                <a:latin typeface="Candara" pitchFamily="34" charset="0"/>
              </a:rPr>
              <a:t>участие в праздниках</a:t>
            </a:r>
            <a:r>
              <a:rPr lang="ru-RU" sz="1400" i="1">
                <a:solidFill>
                  <a:srgbClr val="000000"/>
                </a:solidFill>
                <a:latin typeface="Verdana" pitchFamily="34" charset="0"/>
              </a:rPr>
              <a:t>, </a:t>
            </a:r>
            <a:endParaRPr lang="ru-RU" sz="1400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3138" y="5661025"/>
            <a:ext cx="14636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Аналогии,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Сопоставле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ние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3800" y="5848350"/>
            <a:ext cx="15128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Повторение,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углубление,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опережение</a:t>
            </a:r>
          </a:p>
        </p:txBody>
      </p:sp>
      <p:sp>
        <p:nvSpPr>
          <p:cNvPr id="30732" name="TextBox 15"/>
          <p:cNvSpPr txBox="1">
            <a:spLocks noChangeArrowheads="1"/>
          </p:cNvSpPr>
          <p:nvPr/>
        </p:nvSpPr>
        <p:spPr bwMode="auto">
          <a:xfrm>
            <a:off x="5497513" y="3068638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Модульный</a:t>
            </a:r>
          </a:p>
        </p:txBody>
      </p:sp>
      <p:sp>
        <p:nvSpPr>
          <p:cNvPr id="30733" name="TextBox 16"/>
          <p:cNvSpPr txBox="1">
            <a:spLocks noChangeArrowheads="1"/>
          </p:cNvSpPr>
          <p:nvPr/>
        </p:nvSpPr>
        <p:spPr bwMode="auto">
          <a:xfrm>
            <a:off x="6524625" y="350043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Внутренний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4300" y="1196975"/>
            <a:ext cx="669607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  Н  Т  Е  Г  Р  А  Ц  И  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781300"/>
            <a:ext cx="8642350" cy="3449638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06436B"/>
                </a:solidFill>
                <a:latin typeface="Verdana" pitchFamily="34" charset="0"/>
              </a:rPr>
              <a:t>Несёт в себе проблемы нравственного выбора, содержит рассуждения о смысле жизни, ценностях, настоящем и будущем, истинном и ложном, добре и зле. </a:t>
            </a:r>
          </a:p>
          <a:p>
            <a:r>
              <a:rPr lang="ru-RU" b="1" smtClean="0">
                <a:solidFill>
                  <a:srgbClr val="06436B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ru-RU" b="1" smtClean="0">
                <a:solidFill>
                  <a:srgbClr val="06436B"/>
                </a:solidFill>
                <a:latin typeface="Verdana" pitchFamily="34" charset="0"/>
              </a:rPr>
              <a:t>Дискуссия, диспут, диалог – одни из главных видов работы на уроке.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413" y="338138"/>
            <a:ext cx="6275387" cy="1074737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Философский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57150" y="404813"/>
            <a:ext cx="2232025" cy="11525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ОРКСЭ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5113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Советы родителям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Как помочь своему ребенку в изучении курса ОРКСЭ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5" y="23320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 Настройтесь на воспитание; </a:t>
            </a:r>
          </a:p>
          <a:p>
            <a:pPr algn="ctr">
              <a:buFont typeface="Arial" charset="0"/>
              <a:buNone/>
            </a:pPr>
            <a:r>
              <a:rPr lang="ru-RU" smtClean="0"/>
              <a:t>    отнеситесь к новому курсу</a:t>
            </a:r>
          </a:p>
          <a:p>
            <a:pPr algn="ctr">
              <a:buFont typeface="Arial" charset="0"/>
              <a:buNone/>
            </a:pPr>
            <a:r>
              <a:rPr lang="ru-RU" smtClean="0"/>
              <a:t>    как к дополнительному средству нравственного развития вашего ребенка; </a:t>
            </a:r>
          </a:p>
          <a:p>
            <a:pPr algn="ctr">
              <a:buFont typeface="Arial" charset="0"/>
              <a:buNone/>
            </a:pPr>
            <a:r>
              <a:rPr lang="ru-RU" b="1" smtClean="0"/>
              <a:t>вы и есть главный для ребенка воспитатель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113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Советы родителям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Как помочь своему ребенку в изучении курса ОРКСЭ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   Разговаривайте с детьми о том, 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  что они изучали на уроках. 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b="1" dirty="0" smtClean="0"/>
              <a:t>Хорошее средство воспитания ребенка – диалог между родителями и детьми о духовности и нравственности.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5113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Советы родителям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Как помочь своему ребенку в изучении курса ОРКСЭ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472487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Воспитывайте у ребенка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благожелательное отношение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к людям другого мировоззрения.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dirty="0" smtClean="0"/>
              <a:t>Не упускайте время, 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благоприятное 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для нравственного воспитания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113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Советы родителям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Как помочь своему ребенку в изучении курса ОРКСЭ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57188" y="1714500"/>
            <a:ext cx="8472487" cy="457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   Не забывайте,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   что никакой курс сам по себе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   не воспитает вашего ребенка. 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  Главное,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 что он может приобрести, изучая курс ОРКСЭ, -  понимание того, насколько важна нравственность для полноценной жизни. 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  Всячески поддерживайте это в ребенке.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28625" y="428625"/>
            <a:ext cx="792956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>
                <a:ea typeface="Times New Roman" pitchFamily="18" charset="0"/>
                <a:cs typeface="Arial" charset="0"/>
              </a:rPr>
              <a:t>В соответствии с распоряжением </a:t>
            </a:r>
            <a:endParaRPr lang="en-US" sz="2400">
              <a:ea typeface="Times New Roman" pitchFamily="18" charset="0"/>
              <a:cs typeface="Arial" charset="0"/>
            </a:endParaRPr>
          </a:p>
          <a:p>
            <a:pPr indent="449263" algn="ctr"/>
            <a:r>
              <a:rPr lang="ru-RU" sz="2400">
                <a:ea typeface="Times New Roman" pitchFamily="18" charset="0"/>
                <a:cs typeface="Arial" charset="0"/>
              </a:rPr>
              <a:t>Правительства РФ от 28.01.2012 № 84-р </a:t>
            </a:r>
            <a:endParaRPr lang="en-US" sz="2400">
              <a:ea typeface="Times New Roman" pitchFamily="18" charset="0"/>
              <a:cs typeface="Arial" charset="0"/>
            </a:endParaRPr>
          </a:p>
          <a:p>
            <a:pPr indent="449263" algn="ctr"/>
            <a:r>
              <a:rPr lang="ru-RU" sz="2400">
                <a:ea typeface="Times New Roman" pitchFamily="18" charset="0"/>
                <a:cs typeface="Arial" charset="0"/>
              </a:rPr>
              <a:t>с 1 сентября 2012-2013 учебного года </a:t>
            </a:r>
            <a:endParaRPr lang="en-US" sz="2400">
              <a:ea typeface="Times New Roman" pitchFamily="18" charset="0"/>
              <a:cs typeface="Arial" charset="0"/>
            </a:endParaRP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комплексный учебный курс</a:t>
            </a:r>
            <a:endParaRPr lang="en-US" sz="2400">
              <a:ea typeface="Calibri" pitchFamily="34" charset="0"/>
              <a:cs typeface="Arial" charset="0"/>
            </a:endParaRP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«Основы религиозной культуры и светской этики» (ОРКСЭ), </a:t>
            </a:r>
            <a:endParaRPr lang="en-US" sz="2400">
              <a:ea typeface="Calibri" pitchFamily="34" charset="0"/>
              <a:cs typeface="Arial" charset="0"/>
            </a:endParaRP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направленный </a:t>
            </a:r>
            <a:endParaRPr lang="en-US" sz="2400">
              <a:ea typeface="Calibri" pitchFamily="34" charset="0"/>
              <a:cs typeface="Arial" charset="0"/>
            </a:endParaRP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на духовную консолидацию российского общества,</a:t>
            </a:r>
            <a:endParaRPr lang="en-US" sz="2400">
              <a:ea typeface="Calibri" pitchFamily="34" charset="0"/>
              <a:cs typeface="Arial" charset="0"/>
            </a:endParaRP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укрепление его традиционных нравственных основ</a:t>
            </a: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средствами образования,</a:t>
            </a:r>
            <a:endParaRPr lang="en-US" sz="2400">
              <a:ea typeface="Calibri" pitchFamily="34" charset="0"/>
              <a:cs typeface="Arial" charset="0"/>
            </a:endParaRP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введен в обязательную часть</a:t>
            </a: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образовательной программы </a:t>
            </a:r>
            <a:endParaRPr lang="en-US" sz="2400">
              <a:ea typeface="Calibri" pitchFamily="34" charset="0"/>
              <a:cs typeface="Arial" charset="0"/>
            </a:endParaRPr>
          </a:p>
          <a:p>
            <a:pPr indent="449263" algn="ctr"/>
            <a:r>
              <a:rPr lang="ru-RU" sz="2400">
                <a:ea typeface="Calibri" pitchFamily="34" charset="0"/>
                <a:cs typeface="Arial" charset="0"/>
              </a:rPr>
              <a:t>4 класса в объеме 34 часов (1 час в неделю)</a:t>
            </a:r>
            <a:r>
              <a:rPr lang="ru-RU" sz="2400">
                <a:ea typeface="Times New Roman" pitchFamily="18" charset="0"/>
                <a:cs typeface="Arial" charset="0"/>
              </a:rPr>
              <a:t>. </a:t>
            </a:r>
            <a:endParaRPr lang="en-US" sz="2400">
              <a:ea typeface="Times New Roman" pitchFamily="18" charset="0"/>
              <a:cs typeface="Arial" charset="0"/>
            </a:endParaRPr>
          </a:p>
          <a:p>
            <a:pPr indent="449263" algn="ctr"/>
            <a:r>
              <a:rPr lang="ru-RU" sz="2400" b="1">
                <a:ea typeface="Times New Roman" pitchFamily="18" charset="0"/>
                <a:cs typeface="Arial" charset="0"/>
              </a:rPr>
              <a:t>Время</a:t>
            </a:r>
            <a:r>
              <a:rPr lang="ru-RU" sz="2400">
                <a:ea typeface="Times New Roman" pitchFamily="18" charset="0"/>
                <a:cs typeface="Arial" charset="0"/>
              </a:rPr>
              <a:t>, </a:t>
            </a:r>
          </a:p>
          <a:p>
            <a:pPr indent="449263" algn="ctr"/>
            <a:r>
              <a:rPr lang="ru-RU" sz="2400" b="1">
                <a:ea typeface="Times New Roman" pitchFamily="18" charset="0"/>
                <a:cs typeface="Arial" charset="0"/>
              </a:rPr>
              <a:t>отведенное на основные школьные предметы,</a:t>
            </a:r>
            <a:endParaRPr lang="en-US" sz="2400" b="1">
              <a:ea typeface="Times New Roman" pitchFamily="18" charset="0"/>
              <a:cs typeface="Arial" charset="0"/>
            </a:endParaRPr>
          </a:p>
          <a:p>
            <a:pPr indent="449263" algn="ctr"/>
            <a:r>
              <a:rPr lang="ru-RU" sz="2400" b="1">
                <a:ea typeface="Times New Roman" pitchFamily="18" charset="0"/>
                <a:cs typeface="Arial" charset="0"/>
              </a:rPr>
              <a:t> не затрагивается.</a:t>
            </a:r>
            <a:endParaRPr lang="ru-RU" sz="19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571500" y="642938"/>
            <a:ext cx="75723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осуществления выбора необходимо личное присутствие (возможно одного из родителей) на родительском собрании и заполнение заявления, в котором Вы письменно зафиксируете свой выбор.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endParaRPr lang="ru-RU" sz="2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endParaRPr lang="ru-RU" sz="2000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indent="450850" algn="just"/>
            <a:endParaRPr lang="ru-RU" sz="2000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indent="450850" algn="just"/>
            <a:endParaRPr lang="ru-RU" sz="2000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3" name="Рисунок 2" descr="Attachment 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643446"/>
            <a:ext cx="5000660" cy="1678785"/>
          </a:xfrm>
          <a:prstGeom prst="foldedCorner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928938" y="5286375"/>
            <a:ext cx="2751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642938" y="2286000"/>
            <a:ext cx="73580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u-RU" sz="2000" b="1">
                <a:ea typeface="Times New Roman" pitchFamily="18" charset="0"/>
                <a:cs typeface="Arial" charset="0"/>
              </a:rPr>
              <a:t>Родители (</a:t>
            </a:r>
            <a:r>
              <a:rPr lang="ru-RU" sz="2000">
                <a:ea typeface="Times New Roman" pitchFamily="18" charset="0"/>
                <a:cs typeface="Arial" charset="0"/>
              </a:rPr>
              <a:t>законные представители) школьников </a:t>
            </a:r>
            <a:r>
              <a:rPr lang="ru-RU" sz="2000" b="1">
                <a:ea typeface="Times New Roman" pitchFamily="18" charset="0"/>
                <a:cs typeface="Arial" charset="0"/>
              </a:rPr>
              <a:t>могут выбрать</a:t>
            </a:r>
            <a:r>
              <a:rPr lang="ru-RU" sz="2000"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ea typeface="Times New Roman" pitchFamily="18" charset="0"/>
                <a:cs typeface="Arial" charset="0"/>
              </a:rPr>
              <a:t>ОДИН</a:t>
            </a:r>
            <a:r>
              <a:rPr lang="ru-RU" sz="2000">
                <a:ea typeface="Times New Roman" pitchFamily="18" charset="0"/>
                <a:cs typeface="Arial" charset="0"/>
              </a:rPr>
              <a:t> из модулей для обучения своего ребенка.</a:t>
            </a:r>
            <a:endParaRPr lang="en-US" sz="2000">
              <a:ea typeface="Times New Roman" pitchFamily="18" charset="0"/>
              <a:cs typeface="Arial" charset="0"/>
            </a:endParaRPr>
          </a:p>
          <a:p>
            <a:pPr indent="450850" algn="just" eaLnBrk="0" hangingPunct="0"/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Отказ от изучения любого из предлагаемых шести модулей курса ОРКСЭ не допускается и рассматривается как препятствование получению Вашим ребенком общего образования в соответствии с законодательством Российской Федерации.</a:t>
            </a:r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71450" y="0"/>
            <a:ext cx="4749800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1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Verdana" pitchFamily="34" charset="0"/>
              </a:rPr>
              <a:t>ПАМЯТКА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Verdana" pitchFamily="34" charset="0"/>
              </a:rPr>
              <a:t>для родителей о комплексном учебном курсе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Verdana" pitchFamily="34" charset="0"/>
              </a:rPr>
              <a:t> «Основы религиозных культур и светской этики»</a:t>
            </a:r>
          </a:p>
          <a:p>
            <a:endParaRPr lang="ru-RU" sz="1100" dirty="0">
              <a:latin typeface="Times New Roman" pitchFamily="18" charset="0"/>
              <a:cs typeface="Arial" charset="0"/>
            </a:endParaRPr>
          </a:p>
          <a:p>
            <a:pPr algn="just"/>
            <a:r>
              <a:rPr lang="ru-RU" sz="1100" dirty="0">
                <a:latin typeface="Candara" pitchFamily="34" charset="0"/>
                <a:cs typeface="Arial" charset="0"/>
              </a:rPr>
              <a:t>В  2011-12 учебном году </a:t>
            </a:r>
            <a:r>
              <a:rPr lang="ru-RU" sz="1100" dirty="0" smtClean="0">
                <a:latin typeface="Candara" pitchFamily="34" charset="0"/>
                <a:cs typeface="Arial" charset="0"/>
              </a:rPr>
              <a:t> был  введён </a:t>
            </a:r>
            <a:r>
              <a:rPr lang="ru-RU" sz="1100" dirty="0">
                <a:latin typeface="Candara" pitchFamily="34" charset="0"/>
                <a:cs typeface="Arial" charset="0"/>
              </a:rPr>
              <a:t>новый предмет (сокращённо – ОРКСЭ),  </a:t>
            </a:r>
            <a:r>
              <a:rPr lang="ru-RU" sz="1100" b="1" dirty="0">
                <a:latin typeface="Candara" pitchFamily="34" charset="0"/>
                <a:cs typeface="Arial" charset="0"/>
              </a:rPr>
              <a:t>включающий 6 модулей:  основы православной культуры,  основы исламской культуры,  основы буддийской культуры,  основы иудейской культуры,  основы мировых религиозных культур,  основы светской этики. </a:t>
            </a:r>
            <a:endParaRPr lang="ru-RU" sz="1100" dirty="0">
              <a:latin typeface="Candara" pitchFamily="34" charset="0"/>
              <a:cs typeface="Arial" charset="0"/>
            </a:endParaRPr>
          </a:p>
          <a:p>
            <a:pPr algn="just"/>
            <a:r>
              <a:rPr lang="ru-RU" sz="1100" dirty="0">
                <a:latin typeface="Candara" pitchFamily="34" charset="0"/>
                <a:cs typeface="Arial" charset="0"/>
              </a:rPr>
              <a:t> 2009-2011 гг. он прошёл эксперимент в 21 регионе России.</a:t>
            </a:r>
          </a:p>
          <a:p>
            <a:pPr algn="just"/>
            <a:endParaRPr lang="ru-RU" sz="1100" dirty="0">
              <a:latin typeface="Candara" pitchFamily="34" charset="0"/>
              <a:cs typeface="Arial" charset="0"/>
            </a:endParaRPr>
          </a:p>
          <a:p>
            <a:pPr algn="just"/>
            <a:r>
              <a:rPr lang="ru-RU" sz="1100" dirty="0">
                <a:latin typeface="Candara" pitchFamily="34" charset="0"/>
                <a:cs typeface="Arial" charset="0"/>
              </a:rPr>
              <a:t>	</a:t>
            </a:r>
          </a:p>
          <a:p>
            <a:pPr algn="just"/>
            <a:endParaRPr lang="ru-RU" sz="1100" dirty="0">
              <a:latin typeface="Candara" pitchFamily="34" charset="0"/>
              <a:cs typeface="Arial" charset="0"/>
            </a:endParaRPr>
          </a:p>
          <a:p>
            <a:pPr algn="just"/>
            <a:endParaRPr lang="ru-RU" sz="1100" dirty="0">
              <a:latin typeface="Candara" pitchFamily="34" charset="0"/>
              <a:cs typeface="Arial" charset="0"/>
            </a:endParaRPr>
          </a:p>
          <a:p>
            <a:pPr algn="just"/>
            <a:endParaRPr lang="ru-RU" sz="1100" dirty="0">
              <a:latin typeface="Candara" pitchFamily="34" charset="0"/>
              <a:cs typeface="Arial" charset="0"/>
            </a:endParaRPr>
          </a:p>
          <a:p>
            <a:pPr algn="just"/>
            <a:endParaRPr lang="ru-RU" sz="1100" dirty="0">
              <a:latin typeface="Candara" pitchFamily="34" charset="0"/>
              <a:cs typeface="Arial" charset="0"/>
            </a:endParaRPr>
          </a:p>
          <a:p>
            <a:pPr algn="just"/>
            <a:r>
              <a:rPr lang="ru-RU" sz="1100" dirty="0">
                <a:latin typeface="Candara" pitchFamily="34" charset="0"/>
                <a:cs typeface="Arial" charset="0"/>
              </a:rPr>
              <a:t>Новый предмет введён  </a:t>
            </a:r>
            <a:r>
              <a:rPr lang="ru-RU" sz="1100" b="1" dirty="0">
                <a:latin typeface="Candara" pitchFamily="34" charset="0"/>
                <a:cs typeface="Arial" charset="0"/>
              </a:rPr>
              <a:t>Распоряжением Правительства Российской Федерации от 29.10.2009 № 1578-р «Об утверждении плана мероприятий по апробации в 2009–2011 гг. комплексного учебного курса для общеобразовательных учреждений «Основы религиозных культур и светской этики»</a:t>
            </a:r>
            <a:r>
              <a:rPr lang="ru-RU" sz="1100" dirty="0">
                <a:latin typeface="Candara" pitchFamily="34" charset="0"/>
                <a:cs typeface="Arial" charset="0"/>
              </a:rPr>
              <a:t> после многочисленных обсуждений и совещаний с Министерством образования России и религиозными организациями.</a:t>
            </a:r>
          </a:p>
          <a:p>
            <a:pPr algn="ctr"/>
            <a:r>
              <a:rPr lang="en-US" sz="1100" b="1" i="1" dirty="0">
                <a:latin typeface="Candara" pitchFamily="34" charset="0"/>
                <a:cs typeface="Arial" charset="0"/>
              </a:rPr>
              <a:t>I</a:t>
            </a:r>
            <a:r>
              <a:rPr lang="ru-RU" sz="1100" b="1" i="1" dirty="0">
                <a:latin typeface="Candara" pitchFamily="34" charset="0"/>
                <a:cs typeface="Arial" charset="0"/>
              </a:rPr>
              <a:t>. Общие положения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Родители (законные представители) школьников </a:t>
            </a:r>
            <a:endParaRPr lang="ru-RU" sz="1400" b="1" dirty="0" smtClean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должны </a:t>
            </a:r>
            <a:r>
              <a:rPr lang="ru-RU" sz="1400" b="1" dirty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выбрать один из модулей для обучения своего ребенка.</a:t>
            </a:r>
          </a:p>
          <a:p>
            <a:pPr algn="just"/>
            <a:endParaRPr lang="ru-RU" sz="1100" b="1" dirty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  <a:p>
            <a:pPr algn="just"/>
            <a:endParaRPr lang="ru-RU" sz="1100" b="1" dirty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  <a:p>
            <a:pPr algn="ctr"/>
            <a:endParaRPr lang="ru-RU" sz="1100" b="1" i="1" dirty="0">
              <a:latin typeface="Candara" pitchFamily="34" charset="0"/>
              <a:cs typeface="Arial" charset="0"/>
            </a:endParaRPr>
          </a:p>
          <a:p>
            <a:pPr algn="ctr"/>
            <a:endParaRPr lang="ru-RU" sz="1100" b="1" i="1" dirty="0">
              <a:latin typeface="Candara" pitchFamily="34" charset="0"/>
              <a:cs typeface="Arial" charset="0"/>
            </a:endParaRPr>
          </a:p>
          <a:p>
            <a:pPr algn="ctr"/>
            <a:endParaRPr lang="ru-RU" sz="1100" b="1" i="1" dirty="0">
              <a:latin typeface="Candara" pitchFamily="34" charset="0"/>
              <a:cs typeface="Arial" charset="0"/>
            </a:endParaRPr>
          </a:p>
          <a:p>
            <a:pPr algn="ctr"/>
            <a:endParaRPr lang="ru-RU" sz="1100" b="1" i="1" dirty="0">
              <a:latin typeface="Candara" pitchFamily="34" charset="0"/>
              <a:cs typeface="Arial" charset="0"/>
            </a:endParaRPr>
          </a:p>
          <a:p>
            <a:pPr algn="ctr"/>
            <a:r>
              <a:rPr lang="en-US" sz="1100" b="1" i="1" dirty="0">
                <a:latin typeface="Candara" pitchFamily="34" charset="0"/>
                <a:cs typeface="Arial" charset="0"/>
              </a:rPr>
              <a:t>II</a:t>
            </a:r>
            <a:r>
              <a:rPr lang="ru-RU" sz="1100" b="1" i="1" dirty="0">
                <a:latin typeface="Candara" pitchFamily="34" charset="0"/>
                <a:cs typeface="Arial" charset="0"/>
              </a:rPr>
              <a:t>. Содержательная часть</a:t>
            </a:r>
          </a:p>
          <a:p>
            <a:pPr algn="just"/>
            <a:r>
              <a:rPr lang="ru-RU" sz="1100" b="1" dirty="0">
                <a:latin typeface="Candara" pitchFamily="34" charset="0"/>
                <a:cs typeface="Arial" charset="0"/>
              </a:rPr>
              <a:t>Курс </a:t>
            </a:r>
            <a:r>
              <a:rPr lang="ru-RU" sz="1100" dirty="0">
                <a:latin typeface="Candara" pitchFamily="34" charset="0"/>
                <a:cs typeface="Arial" charset="0"/>
              </a:rPr>
              <a:t>«Основы религиозных культур и светской этики»  носит </a:t>
            </a:r>
            <a:r>
              <a:rPr lang="ru-RU" sz="1100" b="1" dirty="0">
                <a:latin typeface="Candara" pitchFamily="34" charset="0"/>
                <a:cs typeface="Arial" charset="0"/>
              </a:rPr>
              <a:t>светский характер</a:t>
            </a:r>
            <a:r>
              <a:rPr lang="ru-RU" sz="1100" dirty="0">
                <a:latin typeface="Candara" pitchFamily="34" charset="0"/>
                <a:cs typeface="Arial" charset="0"/>
              </a:rPr>
              <a:t> - у всех модулей - </a:t>
            </a:r>
            <a:r>
              <a:rPr lang="ru-RU" sz="1100" b="1" dirty="0">
                <a:latin typeface="Candara" pitchFamily="34" charset="0"/>
                <a:cs typeface="Arial" charset="0"/>
              </a:rPr>
              <a:t>единая методическая</a:t>
            </a:r>
            <a:r>
              <a:rPr lang="ru-RU" sz="1100" dirty="0">
                <a:latin typeface="Candara" pitchFamily="34" charset="0"/>
                <a:cs typeface="Arial" charset="0"/>
              </a:rPr>
              <a:t> и методологическая основа, </a:t>
            </a:r>
            <a:r>
              <a:rPr lang="ru-RU" sz="1100" b="1" dirty="0">
                <a:latin typeface="Candara" pitchFamily="34" charset="0"/>
                <a:cs typeface="Arial" charset="0"/>
              </a:rPr>
              <a:t>преподавать его будут учителя</a:t>
            </a:r>
            <a:r>
              <a:rPr lang="ru-RU" sz="1100" dirty="0">
                <a:latin typeface="Candara" pitchFamily="34" charset="0"/>
                <a:cs typeface="Arial" charset="0"/>
              </a:rPr>
              <a:t> общеобразовательных школ, прошедшие специальную подготовку. </a:t>
            </a:r>
          </a:p>
          <a:p>
            <a:pPr algn="just"/>
            <a:endParaRPr lang="ru-RU" sz="1100" dirty="0">
              <a:latin typeface="Candara" pitchFamily="34" charset="0"/>
              <a:cs typeface="Arial" charset="0"/>
            </a:endParaRPr>
          </a:p>
          <a:p>
            <a:pPr algn="just"/>
            <a:endParaRPr lang="ru-RU" sz="1100" dirty="0">
              <a:latin typeface="Times New Roman" pitchFamily="18" charset="0"/>
              <a:cs typeface="Arial" charset="0"/>
            </a:endParaRPr>
          </a:p>
          <a:p>
            <a:endParaRPr lang="ru-RU" sz="1100" dirty="0">
              <a:latin typeface="Times New Roman" pitchFamily="18" charset="0"/>
              <a:cs typeface="Arial" charset="0"/>
            </a:endParaRPr>
          </a:p>
          <a:p>
            <a:pPr algn="just">
              <a:spcAft>
                <a:spcPts val="1000"/>
              </a:spcAft>
            </a:pPr>
            <a:endParaRPr lang="ru-RU" sz="1100" dirty="0">
              <a:latin typeface="Times New Roman" pitchFamily="18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ru-RU" sz="1100" dirty="0">
              <a:latin typeface="Times New Roman" pitchFamily="18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ru-RU" sz="1100" dirty="0">
              <a:latin typeface="Times New Roman" pitchFamily="18" charset="0"/>
              <a:cs typeface="Arial" charset="0"/>
            </a:endParaRPr>
          </a:p>
          <a:p>
            <a:endParaRPr lang="ru-RU" dirty="0"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0" y="0"/>
            <a:ext cx="5105400" cy="68580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ru-RU" sz="1100" b="1" dirty="0">
                <a:latin typeface="Calibri" pitchFamily="34" charset="0"/>
                <a:cs typeface="Arial" pitchFamily="34" charset="0"/>
              </a:rPr>
              <a:t>Любой выбранный модуль</a:t>
            </a:r>
            <a:r>
              <a:rPr lang="ru-RU" sz="1100" dirty="0">
                <a:latin typeface="Calibri" pitchFamily="34" charset="0"/>
                <a:cs typeface="Arial" pitchFamily="34" charset="0"/>
              </a:rPr>
              <a:t> позволит дать школьникам </a:t>
            </a:r>
            <a:r>
              <a:rPr lang="ru-RU" sz="1100" b="1" dirty="0">
                <a:latin typeface="Calibri" pitchFamily="34" charset="0"/>
                <a:cs typeface="Arial" pitchFamily="34" charset="0"/>
              </a:rPr>
              <a:t>представление</a:t>
            </a:r>
            <a:r>
              <a:rPr lang="ru-RU" sz="1100" dirty="0">
                <a:latin typeface="Calibri" pitchFamily="34" charset="0"/>
                <a:cs typeface="Arial" pitchFamily="34" charset="0"/>
              </a:rPr>
              <a:t> о многообразии и взаимопроникновении </a:t>
            </a:r>
            <a:r>
              <a:rPr lang="ru-RU" sz="1100" b="1" dirty="0">
                <a:latin typeface="Calibri" pitchFamily="34" charset="0"/>
                <a:cs typeface="Arial" pitchFamily="34" charset="0"/>
              </a:rPr>
              <a:t>религиозной и светской </a:t>
            </a:r>
            <a:r>
              <a:rPr lang="ru-RU" sz="11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КУЛЬТУРЫ,</a:t>
            </a:r>
            <a:r>
              <a:rPr lang="ru-RU" sz="1100" dirty="0">
                <a:latin typeface="Calibri" pitchFamily="34" charset="0"/>
                <a:cs typeface="Arial" pitchFamily="34" charset="0"/>
              </a:rPr>
              <a:t> предоставит </a:t>
            </a:r>
            <a:r>
              <a:rPr lang="ru-RU" sz="1100" b="1" dirty="0">
                <a:latin typeface="Calibri" pitchFamily="34" charset="0"/>
                <a:cs typeface="Arial" pitchFamily="34" charset="0"/>
              </a:rPr>
              <a:t>возможность обсуждать  вопросы нравственности и  этики, </a:t>
            </a:r>
            <a:r>
              <a:rPr lang="ru-RU" sz="1100" dirty="0">
                <a:latin typeface="Calibri" pitchFamily="34" charset="0"/>
                <a:cs typeface="Arial" pitchFamily="34" charset="0"/>
              </a:rPr>
              <a:t> с опорой на  </a:t>
            </a:r>
            <a:r>
              <a:rPr lang="ru-RU" sz="1100" b="1" dirty="0">
                <a:latin typeface="Calibri" pitchFamily="34" charset="0"/>
                <a:cs typeface="Arial" pitchFamily="34" charset="0"/>
              </a:rPr>
              <a:t>культурные особенности и традиции народов России.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Arial" pitchFamily="34" charset="0"/>
              </a:rPr>
              <a:t>	</a:t>
            </a:r>
            <a:r>
              <a:rPr lang="ru-RU" sz="1000" dirty="0">
                <a:latin typeface="Calibri" pitchFamily="34" charset="0"/>
                <a:cs typeface="Arial" pitchFamily="34" charset="0"/>
              </a:rPr>
              <a:t>Содержание всех модулей группируется вокруг трёх базовых национальных ценностей: </a:t>
            </a:r>
            <a:r>
              <a:rPr lang="ru-RU" sz="10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1) ОТЕЧЕСТВО, 2) СЕМЬЯ И 3) КУЛЬТУРНАЯ ТРАДИЦИЯ</a:t>
            </a:r>
            <a:r>
              <a:rPr lang="ru-RU" sz="1000" dirty="0">
                <a:latin typeface="Calibri" pitchFamily="34" charset="0"/>
                <a:cs typeface="Arial" pitchFamily="34" charset="0"/>
              </a:rPr>
              <a:t>. На этих базовых ценностях будет осуществляться воспитание детей в рамках нового курса.</a:t>
            </a:r>
            <a:endParaRPr lang="ru-RU" sz="1000" dirty="0">
              <a:latin typeface="Times New Roman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 b="1" dirty="0">
                <a:latin typeface="Times New Roman" pitchFamily="18" charset="0"/>
                <a:cs typeface="Arial" pitchFamily="34" charset="0"/>
              </a:rPr>
              <a:t>	</a:t>
            </a:r>
            <a:r>
              <a:rPr lang="ru-RU" sz="1100" b="1" dirty="0">
                <a:latin typeface="Calibri" pitchFamily="34" charset="0"/>
                <a:cs typeface="Arial" pitchFamily="34" charset="0"/>
              </a:rPr>
              <a:t>В основные задачи курса входит</a:t>
            </a:r>
            <a:r>
              <a:rPr lang="ru-RU" sz="1100" dirty="0">
                <a:latin typeface="Calibri" pitchFamily="34" charset="0"/>
                <a:cs typeface="Arial" pitchFamily="34" charset="0"/>
              </a:rPr>
              <a:t>: формирование у школьников представления о религии как о важнейшей составляющей мировой культуры, воспитание нравственных чувств, развитие способности самоопределения, осознанного выбора мировоззрения и жизненного пути.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100" dirty="0">
                <a:latin typeface="Calibri" pitchFamily="34" charset="0"/>
                <a:cs typeface="Arial" pitchFamily="34" charset="0"/>
              </a:rPr>
              <a:t> </a:t>
            </a:r>
            <a:endParaRPr lang="ru-RU" sz="11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sz="1100" b="1" i="1" dirty="0">
                <a:latin typeface="Calibri" pitchFamily="34" charset="0"/>
                <a:cs typeface="Arial" pitchFamily="34" charset="0"/>
              </a:rPr>
              <a:t>III</a:t>
            </a:r>
            <a:r>
              <a:rPr lang="ru-RU" sz="1100" b="1" i="1" dirty="0">
                <a:latin typeface="Calibri" pitchFamily="34" charset="0"/>
                <a:cs typeface="Arial" pitchFamily="34" charset="0"/>
              </a:rPr>
              <a:t>.Организационное и методическое обеспечение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настоящее время курс «Основы религиозных культур и светской этики»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преподаётся в 4 классах – 1 ч в неделю.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Время</a:t>
            </a:r>
            <a:r>
              <a:rPr lang="ru-RU" sz="1100" dirty="0">
                <a:latin typeface="Calibri" pitchFamily="34" charset="0"/>
                <a:cs typeface="Arial" pitchFamily="34" charset="0"/>
              </a:rPr>
              <a:t>, отведенное на </a:t>
            </a:r>
            <a:r>
              <a:rPr lang="ru-RU" sz="1100" b="1" dirty="0">
                <a:latin typeface="Calibri" pitchFamily="34" charset="0"/>
                <a:cs typeface="Arial" pitchFamily="34" charset="0"/>
              </a:rPr>
              <a:t>основные школьные предметы, не затрагивается.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100" b="1" dirty="0">
                <a:latin typeface="Times New Roman" pitchFamily="18" charset="0"/>
                <a:cs typeface="Arial" pitchFamily="34" charset="0"/>
              </a:rPr>
              <a:t>Учебные пособия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 для школьников по курсу «Основы религиозных культур и светской этики» </a:t>
            </a:r>
            <a:r>
              <a:rPr lang="ru-RU" sz="1100" b="1" dirty="0" smtClean="0">
                <a:latin typeface="Times New Roman" pitchFamily="18" charset="0"/>
                <a:cs typeface="Arial" pitchFamily="34" charset="0"/>
              </a:rPr>
              <a:t>учитывая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возрастные возможности школьников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 10-11-летнего возраста, учебные пособия по курсу будут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нацелены на коммуникацию учеников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, способствуя тем самым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обмену мнениями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, будут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включать обширный иллюстративный материал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, в том числе 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мультимедийные интерактивные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 материалы. Школы имеют право выбирать учебники по модулям.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рамках курса  «Основы религиозных культур и светской этики» 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подготовлены специальные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для учителей,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 также брошюры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информационного характера, знакомящие взрослых с тематикой курса, его методологией, целями и задачами.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Arial" pitchFamily="34" charset="0"/>
              </a:rPr>
              <a:t>Таким образом,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курс 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«Основы религиозных культур и светской этики»  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будет содействовать интеграции всех участников образовательного процесса 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(школьников, их родителей, учителей) 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в национальную и мировую культуру</a:t>
            </a:r>
            <a:r>
              <a:rPr lang="ru-RU" sz="1100" dirty="0">
                <a:latin typeface="Times New Roman" pitchFamily="18" charset="0"/>
                <a:cs typeface="Arial" pitchFamily="34" charset="0"/>
              </a:rPr>
              <a:t>; способствовать формированию широкого кругозора и осознанного нравственного мировоззрения граждан</a:t>
            </a:r>
            <a:r>
              <a:rPr lang="ru-RU" sz="1100" b="1" dirty="0"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just">
              <a:spcAft>
                <a:spcPts val="0"/>
              </a:spcAft>
              <a:defRPr/>
            </a:pPr>
            <a:endParaRPr lang="ru-RU" sz="1100" dirty="0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100" b="1" i="1" dirty="0">
                <a:latin typeface="Calibri" pitchFamily="34" charset="0"/>
                <a:cs typeface="Arial" pitchFamily="34" charset="0"/>
              </a:rPr>
              <a:t>Информационные ресурсы ОРКСЭ:</a:t>
            </a:r>
            <a:endParaRPr lang="ru-RU" sz="1100" b="1" i="1" dirty="0">
              <a:solidFill>
                <a:srgbClr val="000000"/>
              </a:solidFill>
              <a:latin typeface="+mn-ea" charset="0"/>
              <a:cs typeface="Arial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  <a:hlinkClick r:id="rId2"/>
              </a:rPr>
              <a:t> 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  <a:hlinkClick r:id="rId2"/>
              </a:rPr>
              <a:t>http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  <a:hlinkClick r:id="rId2"/>
              </a:rPr>
              <a:t>://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  <a:hlinkClick r:id="rId2"/>
              </a:rPr>
              <a:t>www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  <a:hlinkClick r:id="rId2"/>
              </a:rPr>
              <a:t>orkce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  <a:hlinkClick r:id="rId2"/>
              </a:rPr>
              <a:t>ru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  <a:hlinkClick r:id="rId2"/>
              </a:rPr>
              <a:t>/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Рисунок 1" descr="left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800" y="1927225"/>
            <a:ext cx="472281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3" descr="284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63" y="4724400"/>
            <a:ext cx="46974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ksy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784" y="357166"/>
            <a:ext cx="2697886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14313" y="500063"/>
            <a:ext cx="60721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курс является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культурологическим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 на развитие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школьников 10-11 лет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представлений о нравственных идеалах и ценностях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составляющих основу религиозных и светских традиций,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понимание их значения в жизни современного общества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своей сопричастности к ним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культурологические понятия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учебного курса –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«культурная традиция», «мировоззрение», «духовность (душевность)» и «нравственность»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являются объединяющим началом для всех понятий, составляющих основу курса (религиозную или нерелигиозную).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214313" y="3929063"/>
            <a:ext cx="78581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духовная основа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многонационального народа России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формируется исторически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основывается на ряде факторов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450850" algn="just" eaLnBrk="0" hangingPunct="0">
              <a:buFontTx/>
              <a:buChar char="•"/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историческая судьба народов России;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</a:pPr>
            <a:r>
              <a:rPr lang="ru-RU" sz="1600">
                <a:latin typeface="Times New Roman" pitchFamily="18" charset="0"/>
                <a:ea typeface="Calibri" pitchFamily="34" charset="0"/>
                <a:cs typeface="Calibri" pitchFamily="34" charset="0"/>
              </a:rPr>
              <a:t>единое пространство современной общественной жизни,                           включающее</a:t>
            </a:r>
          </a:p>
          <a:p>
            <a:pPr indent="450850"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Calibri" pitchFamily="34" charset="0"/>
              </a:rPr>
              <a:t>                   развитую систему межличностных отношений, </a:t>
            </a:r>
          </a:p>
          <a:p>
            <a:pPr indent="450850"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Calibri" pitchFamily="34" charset="0"/>
              </a:rPr>
              <a:t>                   налаженный веками диалог культур, </a:t>
            </a:r>
          </a:p>
          <a:p>
            <a:pPr indent="450850"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Calibri" pitchFamily="34" charset="0"/>
              </a:rPr>
              <a:t>                   общность социально-политического пространства.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Verdana" pitchFamily="34" charset="0"/>
              </a:rPr>
              <a:t>Модульный</a:t>
            </a:r>
          </a:p>
        </p:txBody>
      </p:sp>
      <p:sp>
        <p:nvSpPr>
          <p:cNvPr id="4" name="Овал 3"/>
          <p:cNvSpPr/>
          <p:nvPr/>
        </p:nvSpPr>
        <p:spPr>
          <a:xfrm>
            <a:off x="57150" y="404813"/>
            <a:ext cx="2232025" cy="11525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ОРКСЭ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38313"/>
            <a:ext cx="9144000" cy="522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</a:rPr>
              <a:t>Список модулей:</a:t>
            </a:r>
            <a:endParaRPr lang="ru-RU" sz="2800">
              <a:latin typeface="Candara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95288" y="2565400"/>
            <a:ext cx="8424862" cy="4292600"/>
          </a:xfrm>
        </p:spPr>
        <p:txBody>
          <a:bodyPr>
            <a:normAutofit/>
          </a:bodyPr>
          <a:lstStyle/>
          <a:p>
            <a:pPr marL="265113" indent="-265113">
              <a:lnSpc>
                <a:spcPct val="80000"/>
              </a:lnSpc>
              <a:buFont typeface="Wingdings 2" pitchFamily="18" charset="2"/>
              <a:buNone/>
            </a:pPr>
            <a:endParaRPr lang="ru-RU" sz="1900" smtClean="0"/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800" b="1" smtClean="0">
                <a:solidFill>
                  <a:srgbClr val="052E65"/>
                </a:solidFill>
                <a:latin typeface="Verdana" pitchFamily="34" charset="0"/>
              </a:rPr>
              <a:t>«Основы православной культуры»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800" b="1" smtClean="0">
                <a:solidFill>
                  <a:srgbClr val="052E65"/>
                </a:solidFill>
                <a:latin typeface="Verdana" pitchFamily="34" charset="0"/>
              </a:rPr>
              <a:t>«Основы исламской культуры»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800" b="1" smtClean="0">
                <a:solidFill>
                  <a:srgbClr val="052E65"/>
                </a:solidFill>
                <a:latin typeface="Verdana" pitchFamily="34" charset="0"/>
              </a:rPr>
              <a:t>«Основы буддийской культуры»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800" b="1" smtClean="0">
                <a:solidFill>
                  <a:srgbClr val="052E65"/>
                </a:solidFill>
                <a:latin typeface="Verdana" pitchFamily="34" charset="0"/>
              </a:rPr>
              <a:t>«Основы иудейской культуры»</a:t>
            </a:r>
          </a:p>
          <a:p>
            <a:pPr marL="265113" indent="-265113">
              <a:lnSpc>
                <a:spcPct val="80000"/>
              </a:lnSpc>
              <a:buFont typeface="Symbol" pitchFamily="18" charset="2"/>
              <a:buNone/>
            </a:pPr>
            <a:endParaRPr lang="ru-RU" sz="2800" b="1" smtClean="0">
              <a:solidFill>
                <a:srgbClr val="052E65"/>
              </a:solidFill>
              <a:latin typeface="Verdana" pitchFamily="34" charset="0"/>
            </a:endParaRP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800" b="1" smtClean="0">
                <a:solidFill>
                  <a:srgbClr val="052E65"/>
                </a:solidFill>
                <a:latin typeface="Verdana" pitchFamily="34" charset="0"/>
              </a:rPr>
              <a:t>«Основы мировых религиозных культур»</a:t>
            </a: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endParaRPr lang="ru-RU" sz="2800" b="1" smtClean="0">
              <a:solidFill>
                <a:srgbClr val="052E65"/>
              </a:solidFill>
              <a:latin typeface="Verdana" pitchFamily="34" charset="0"/>
            </a:endParaRPr>
          </a:p>
          <a:p>
            <a:pPr marL="265113" indent="-265113">
              <a:lnSpc>
                <a:spcPct val="80000"/>
              </a:lnSpc>
              <a:buFont typeface="Wingdings 2" pitchFamily="18" charset="2"/>
              <a:buChar char=""/>
            </a:pPr>
            <a:r>
              <a:rPr lang="ru-RU" sz="2800" b="1" smtClean="0">
                <a:solidFill>
                  <a:srgbClr val="052E65"/>
                </a:solidFill>
                <a:latin typeface="Verdana" pitchFamily="34" charset="0"/>
              </a:rPr>
              <a:t>«Основы светской этики»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 комплексного курса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Учебный модуль «Основы буддийской культуры»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Россия – наша Родина.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Введение в буддийскую духовную традицию.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Культура и религия.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Будда и его учение.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Буддийские святые.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Семья в буддийской культуре и её ценности.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Буддизм в России.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Человек в буддийской картине мира.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Буддийские символы.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Буддийские ритуалы.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Буддийские святыни.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Буддийские священные сооружения. Буддийский храм.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Буддийский календарь. Праздники в буддийской культуре.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Искусство в буддийской культуре.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Патриотизм многонационального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народа России. </a:t>
            </a:r>
          </a:p>
          <a:p>
            <a:endParaRPr lang="ru-RU" dirty="0" smtClean="0"/>
          </a:p>
        </p:txBody>
      </p:sp>
      <p:pic>
        <p:nvPicPr>
          <p:cNvPr id="6146" name="Picture 2" descr="C:\Users\Учитель\Desktop\ОРКСЭ курсы\26541ea3-322f-11e2-b135-0050569c0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24744"/>
            <a:ext cx="2073275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Модули комплексного курса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0062" y="1000125"/>
            <a:ext cx="8392417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Учебный модуль «Основы исламской культуры»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Россия – наша Родина.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Введение в исламскую духовную традицию.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Культура и религия.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Пророк Мухаммед – образец  человека и учитель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нравственности в исламской традиции.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Столпы ислама и исламской этики.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Обязанности мусульман.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чего построена и как устроена мечеть.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Мусульманское летоисчисление и календарь.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Ислам в России.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Семья в исламе.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Нравственные ценности ислама.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Праздники народов России: их происхождение и особенности проведения.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Искусство ислама.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многонационального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народа России. </a:t>
            </a:r>
          </a:p>
        </p:txBody>
      </p:sp>
      <p:pic>
        <p:nvPicPr>
          <p:cNvPr id="3075" name="Picture 3" descr="C:\Users\Учитель\Desktop\ОРКСЭ курсы\97c3278c-320a-11e2-b135-0050569c0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2361307" cy="287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 комплексного курса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Учебный модуль «Основы иудейской культуры»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Россия – наша Родина.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Введение в иудейскую духовную традицию.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Культура и религия.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Тора – главная книга иудаизма.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Классические тексты иудаизма.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Патриархии еврейского народа.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Пророки и праведники в иудейской культуре.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Храм в жизни иудеев. Назначение синагоги и её устройство.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Суббота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Шабат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в иудейской традиции.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Иудаизм в России.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Традиции иудаизма в повседневной жизни евреев.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Ответственное принятие заповедей.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Еврейский дом.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Знакомство с еврейским календарём: его устройство и особенности.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Еврейские праздники: их история и традиции.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Ценности семейной жизни в иудейской традиции. </a:t>
            </a:r>
          </a:p>
        </p:txBody>
      </p:sp>
      <p:pic>
        <p:nvPicPr>
          <p:cNvPr id="5122" name="Picture 2" descr="C:\Users\Учитель\Desktop\ОРКСЭ курсы\26541e82-322f-11e2-b135-0050569c0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30425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 комплексного курса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229600" cy="5929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Учебный модуль «Основы православной культуры»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Россия – наша Родина.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Введение в православную духовную традицию.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Особенности восточного христианства.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Культура и религия.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что верят православные христиане.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 и зло в православной традиции.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Золотое правило нравственности.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Любовь к ближнему.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Отношение к труду.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Долг и ответственность.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Милосердие и сострадание.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Православие в России.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Православный храм и другие святыни.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Символический язык православной культуры: христианское искусство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(иконы, фрески, церковное пение, прикладное искусство), православный календарь.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Праздники.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Христианская семья и её ценности.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Патриотизм многонационального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народа России.  </a:t>
            </a:r>
          </a:p>
        </p:txBody>
      </p:sp>
      <p:pic>
        <p:nvPicPr>
          <p:cNvPr id="4098" name="Picture 2" descr="C:\Users\Учитель\Desktop\ОРКСЭ курсы\97c32769-320a-11e2-b135-0050569c0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5202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Модули комплексного курса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229600" cy="5929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Учебный модуль «Основы светской этики»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Россия – наша Родина.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мораль.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Этика и её значение в жизни человека.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Праздники как одна их форм исторической памяти.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Образцы нравственности в культурах разных народов.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Государство и мораль гражданина.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Образцы нравственности в культуре Отечества.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Трудовая мораль.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Нравственные традиции предпринимательства.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значит быть нравственным в наше время?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Высшие нравственные ценности, идеалы, принципы морали.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создания морального кодекса в школе.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Нормы морали.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Этикет.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как нравственная норма.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Методы нравственного самосовершенствования.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Патриотизм многонационального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народа России.  </a:t>
            </a:r>
          </a:p>
        </p:txBody>
      </p:sp>
      <p:pic>
        <p:nvPicPr>
          <p:cNvPr id="1027" name="Picture 3" descr="C:\Users\Учитель\Desktop\ОРКСЭ курсы\3efa257b-aab1-11e3-a1b0-0050569c7d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052736"/>
            <a:ext cx="228929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1698</TotalTime>
  <Words>1301</Words>
  <Application>Microsoft Office PowerPoint</Application>
  <PresentationFormat>Экран (4:3)</PresentationFormat>
  <Paragraphs>283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  ОРКСЭ - какой предмет?</vt:lpstr>
      <vt:lpstr>Слайд 2</vt:lpstr>
      <vt:lpstr>Слайд 3</vt:lpstr>
      <vt:lpstr>Модульный</vt:lpstr>
      <vt:lpstr>  Модули комплексного курса  «Основы религиозных культур и светской этики»   </vt:lpstr>
      <vt:lpstr>  Модули комплексного курса  «Основы религиозных культур и светской этики»   </vt:lpstr>
      <vt:lpstr>  Модули комплексного курса  «Основы религиозных культур и светской этики»   </vt:lpstr>
      <vt:lpstr>  Модули комплексного курса  «Основы религиозных культур и светской этики»   </vt:lpstr>
      <vt:lpstr>  Модули комплексного курса  «Основы религиозных культур и светской этики»   </vt:lpstr>
      <vt:lpstr>  Модули комплексного курса  «Основы религиозных культур и светской этики»   </vt:lpstr>
      <vt:lpstr>Свободный выбор одного из модулей</vt:lpstr>
      <vt:lpstr>Слайд 12</vt:lpstr>
      <vt:lpstr>Интегрирующий предмет</vt:lpstr>
      <vt:lpstr>Интеграционный предмет</vt:lpstr>
      <vt:lpstr>Философский</vt:lpstr>
      <vt:lpstr>Советы родителям Как помочь своему ребенку в изучении курса ОРКСЭ</vt:lpstr>
      <vt:lpstr>Советы родителям Как помочь своему ребенку в изучении курса ОРКСЭ</vt:lpstr>
      <vt:lpstr>Советы родителям Как помочь своему ребенку в изучении курса ОРКСЭ</vt:lpstr>
      <vt:lpstr>Советы родителям Как помочь своему ребенку в изучении курса ОРКСЭ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предмет ОРКСЭ?</dc:title>
  <dc:creator>Никита Егоров</dc:creator>
  <cp:lastModifiedBy>школа 49</cp:lastModifiedBy>
  <cp:revision>85</cp:revision>
  <dcterms:created xsi:type="dcterms:W3CDTF">2012-09-18T12:41:27Z</dcterms:created>
  <dcterms:modified xsi:type="dcterms:W3CDTF">2016-03-24T07:58:39Z</dcterms:modified>
</cp:coreProperties>
</file>